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62" r:id="rId6"/>
    <p:sldId id="264" r:id="rId7"/>
    <p:sldId id="265" r:id="rId8"/>
    <p:sldId id="266" r:id="rId9"/>
    <p:sldId id="267" r:id="rId10"/>
    <p:sldId id="268" r:id="rId11"/>
    <p:sldId id="269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500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שקופית כותר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he-IL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e-IL"/>
              <a:t>לחץ כדי לערוך סגנון כותרת משנה של תבנית בסיס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113E4944-B717-4D4A-B494-E28CC06AB1DA}" type="datetimeFigureOut">
              <a:rPr lang="he-IL" smtClean="0"/>
              <a:t>י"ח/אייר/תש"ף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340A2DD0-348F-4CA3-A4FA-0E3764D69804}" type="slidenum">
              <a:rPr lang="he-IL" smtClean="0"/>
              <a:t>‹#›</a:t>
            </a:fld>
            <a:endParaRPr lang="he-IL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993035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תמונה פנורמית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he-IL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he-IL"/>
              <a:t>לחץ על הסמל כדי להוסיף תמונה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E4944-B717-4D4A-B494-E28CC06AB1DA}" type="datetimeFigureOut">
              <a:rPr lang="he-IL" smtClean="0"/>
              <a:t>י"ח/אייר/תש"ף</a:t>
            </a:fld>
            <a:endParaRPr lang="he-I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0A2DD0-348F-4CA3-A4FA-0E3764D69804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2161831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כותרת ו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he-IL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E4944-B717-4D4A-B494-E28CC06AB1DA}" type="datetimeFigureOut">
              <a:rPr lang="he-IL" smtClean="0"/>
              <a:t>י"ח/אייר/תש"ף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0A2DD0-348F-4CA3-A4FA-0E3764D69804}" type="slidenum">
              <a:rPr lang="he-IL" smtClean="0"/>
              <a:t>‹#›</a:t>
            </a:fld>
            <a:endParaRPr lang="he-IL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205886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ציטוט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he-IL"/>
              <a:t>לחץ כדי לערוך סגנון כותרת של תבנית בסיס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E4944-B717-4D4A-B494-E28CC06AB1DA}" type="datetimeFigureOut">
              <a:rPr lang="he-IL" smtClean="0"/>
              <a:t>י"ח/אייר/תש"ף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0A2DD0-348F-4CA3-A4FA-0E3764D69804}" type="slidenum">
              <a:rPr lang="he-IL" smtClean="0"/>
              <a:t>‹#›</a:t>
            </a:fld>
            <a:endParaRPr lang="he-IL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8513420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כרטיס ש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he-IL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E4944-B717-4D4A-B494-E28CC06AB1DA}" type="datetimeFigureOut">
              <a:rPr lang="he-IL" smtClean="0"/>
              <a:t>י"ח/אייר/תש"ף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0A2DD0-348F-4CA3-A4FA-0E3764D69804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58384198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כרטיס שם עם ציטו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he-IL"/>
              <a:t>לחץ כדי לערוך סגנון כותרת של תבנית בסיס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E4944-B717-4D4A-B494-E28CC06AB1DA}" type="datetimeFigureOut">
              <a:rPr lang="he-IL" smtClean="0"/>
              <a:t>י"ח/אייר/תש"ף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0A2DD0-348F-4CA3-A4FA-0E3764D69804}" type="slidenum">
              <a:rPr lang="he-IL" smtClean="0"/>
              <a:t>‹#›</a:t>
            </a:fld>
            <a:endParaRPr lang="he-IL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3788110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נכון או לא נכו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he-IL"/>
              <a:t>לחץ כדי לערוך סגנון כותרת של תבנית בסיס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E4944-B717-4D4A-B494-E28CC06AB1DA}" type="datetimeFigureOut">
              <a:rPr lang="he-IL" smtClean="0"/>
              <a:t>י"ח/אייר/תש"ף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0A2DD0-348F-4CA3-A4FA-0E3764D69804}" type="slidenum">
              <a:rPr lang="he-IL" smtClean="0"/>
              <a:t>‹#›</a:t>
            </a:fld>
            <a:endParaRPr lang="he-IL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685719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כותרת וטקסט אנכ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he-IL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E4944-B717-4D4A-B494-E28CC06AB1DA}" type="datetimeFigureOut">
              <a:rPr lang="he-IL" smtClean="0"/>
              <a:t>י"ח/אייר/תש"ף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0A2DD0-348F-4CA3-A4FA-0E3764D69804}" type="slidenum">
              <a:rPr lang="he-IL" smtClean="0"/>
              <a:t>‹#›</a:t>
            </a:fld>
            <a:endParaRPr lang="he-IL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8860815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כותרת אנכית וטקס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he-IL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E4944-B717-4D4A-B494-E28CC06AB1DA}" type="datetimeFigureOut">
              <a:rPr lang="he-IL" smtClean="0"/>
              <a:t>י"ח/אייר/תש"ף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0A2DD0-348F-4CA3-A4FA-0E3764D69804}" type="slidenum">
              <a:rPr lang="he-IL" smtClean="0"/>
              <a:t>‹#›</a:t>
            </a:fld>
            <a:endParaRPr lang="he-IL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554660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כותרת ותוכ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E4944-B717-4D4A-B494-E28CC06AB1DA}" type="datetimeFigureOut">
              <a:rPr lang="he-IL" smtClean="0"/>
              <a:t>י"ח/אייר/תש"ף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0A2DD0-348F-4CA3-A4FA-0E3764D69804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240153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כותרת מקטע עליונ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he-IL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E4944-B717-4D4A-B494-E28CC06AB1DA}" type="datetimeFigureOut">
              <a:rPr lang="he-IL" smtClean="0"/>
              <a:t>י"ח/אייר/תש"ף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0A2DD0-348F-4CA3-A4FA-0E3764D69804}" type="slidenum">
              <a:rPr lang="he-IL" smtClean="0"/>
              <a:t>‹#›</a:t>
            </a:fld>
            <a:endParaRPr lang="he-IL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40561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שני תכני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E4944-B717-4D4A-B494-E28CC06AB1DA}" type="datetimeFigureOut">
              <a:rPr lang="he-IL" smtClean="0"/>
              <a:t>י"ח/אייר/תש"ף</a:t>
            </a:fld>
            <a:endParaRPr lang="he-I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0A2DD0-348F-4CA3-A4FA-0E3764D69804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7835490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השווא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e-IL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E4944-B717-4D4A-B494-E28CC06AB1DA}" type="datetimeFigureOut">
              <a:rPr lang="he-IL" smtClean="0"/>
              <a:t>י"ח/אייר/תש"ף</a:t>
            </a:fld>
            <a:endParaRPr lang="he-I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0A2DD0-348F-4CA3-A4FA-0E3764D69804}" type="slidenum">
              <a:rPr lang="he-IL" smtClean="0"/>
              <a:t>‹#›</a:t>
            </a:fld>
            <a:endParaRPr lang="he-IL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520830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כותרת בלב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E4944-B717-4D4A-B494-E28CC06AB1DA}" type="datetimeFigureOut">
              <a:rPr lang="he-IL" smtClean="0"/>
              <a:t>י"ח/אייר/תש"ף</a:t>
            </a:fld>
            <a:endParaRPr lang="he-I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0A2DD0-348F-4CA3-A4FA-0E3764D69804}" type="slidenum">
              <a:rPr lang="he-IL" smtClean="0"/>
              <a:t>‹#›</a:t>
            </a:fld>
            <a:endParaRPr lang="he-IL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038094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רי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E4944-B717-4D4A-B494-E28CC06AB1DA}" type="datetimeFigureOut">
              <a:rPr lang="he-IL" smtClean="0"/>
              <a:t>י"ח/אייר/תש"ף</a:t>
            </a:fld>
            <a:endParaRPr lang="he-I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0A2DD0-348F-4CA3-A4FA-0E3764D69804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40926792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תוכן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he-IL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E4944-B717-4D4A-B494-E28CC06AB1DA}" type="datetimeFigureOut">
              <a:rPr lang="he-IL" smtClean="0"/>
              <a:t>י"ח/אייר/תש"ף</a:t>
            </a:fld>
            <a:endParaRPr lang="he-I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0A2DD0-348F-4CA3-A4FA-0E3764D69804}" type="slidenum">
              <a:rPr lang="he-IL" smtClean="0"/>
              <a:t>‹#›</a:t>
            </a:fld>
            <a:endParaRPr lang="he-IL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205224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תמונה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he-IL"/>
              <a:t>לחץ כדי לערוך סגנון כותרת של תבנית בסיס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he-IL"/>
              <a:t>לחץ על הסמל כדי להוסיף תמונה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E4944-B717-4D4A-B494-E28CC06AB1DA}" type="datetimeFigureOut">
              <a:rPr lang="he-IL" smtClean="0"/>
              <a:t>י"ח/אייר/תש"ף</a:t>
            </a:fld>
            <a:endParaRPr lang="he-I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0A2DD0-348F-4CA3-A4FA-0E3764D69804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9629076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e-IL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113E4944-B717-4D4A-B494-E28CC06AB1DA}" type="datetimeFigureOut">
              <a:rPr lang="he-IL" smtClean="0"/>
              <a:t>י"ח/אייר/תש"ף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340A2DD0-348F-4CA3-A4FA-0E3764D69804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6838859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1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285750" indent="-28575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nVEVZCWEooE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iPWkQl1prWg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22D894B6-F447-4F73-BB9B-8AFD1767031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/>
              <a:t>بطاقات توجيه</a:t>
            </a:r>
            <a:endParaRPr lang="he-IL" dirty="0"/>
          </a:p>
        </p:txBody>
      </p:sp>
      <p:sp>
        <p:nvSpPr>
          <p:cNvPr id="3" name="כותרת משנה 2">
            <a:extLst>
              <a:ext uri="{FF2B5EF4-FFF2-40B4-BE49-F238E27FC236}">
                <a16:creationId xmlns:a16="http://schemas.microsoft.com/office/drawing/2014/main" id="{5D7227F6-17E9-4680-99CD-38B9B45D322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ar-SA" sz="2800" dirty="0"/>
              <a:t>الأسماء الموصولة</a:t>
            </a:r>
          </a:p>
          <a:p>
            <a:r>
              <a:rPr lang="ar-SA" sz="2800" dirty="0"/>
              <a:t>الصف الثاني</a:t>
            </a:r>
            <a:endParaRPr lang="he-IL" sz="2800" dirty="0"/>
          </a:p>
        </p:txBody>
      </p:sp>
      <p:sp>
        <p:nvSpPr>
          <p:cNvPr id="4" name="מלבן 3">
            <a:extLst>
              <a:ext uri="{FF2B5EF4-FFF2-40B4-BE49-F238E27FC236}">
                <a16:creationId xmlns:a16="http://schemas.microsoft.com/office/drawing/2014/main" id="{C5219E1A-1393-44F3-B5A7-CB2A370F6D41}"/>
              </a:ext>
            </a:extLst>
          </p:cNvPr>
          <p:cNvSpPr/>
          <p:nvPr/>
        </p:nvSpPr>
        <p:spPr>
          <a:xfrm>
            <a:off x="2603370" y="4055069"/>
            <a:ext cx="10727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hlinkClick r:id="" action="ppaction://hlinkshowjump?jump=nextslide"/>
              </a:rPr>
              <a:t>يَتْبَع</a:t>
            </a:r>
            <a:endParaRPr lang="he-IL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006477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28098B91-F714-4BF0-A273-6321F5726E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/>
              <a:t>هيا لنستمع ونستمتع لأغنية الأسماء الموصولة</a:t>
            </a:r>
            <a:endParaRPr lang="he-IL" dirty="0"/>
          </a:p>
        </p:txBody>
      </p:sp>
      <p:sp>
        <p:nvSpPr>
          <p:cNvPr id="3" name="מציין מיקום תוכן 2">
            <a:extLst>
              <a:ext uri="{FF2B5EF4-FFF2-40B4-BE49-F238E27FC236}">
                <a16:creationId xmlns:a16="http://schemas.microsoft.com/office/drawing/2014/main" id="{1FACFC09-33CA-40A9-9704-6647CA2C13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69273" y="3429000"/>
            <a:ext cx="9601196" cy="3318936"/>
          </a:xfrm>
        </p:spPr>
        <p:txBody>
          <a:bodyPr/>
          <a:lstStyle/>
          <a:p>
            <a:r>
              <a:rPr lang="en-US" dirty="0">
                <a:hlinkClick r:id="rId2"/>
              </a:rPr>
              <a:t>https://www.youtube.com/watch?v=nVEVZCWEooE</a:t>
            </a:r>
            <a:endParaRPr lang="en-US" dirty="0"/>
          </a:p>
          <a:p>
            <a:endParaRPr lang="ar-SA" dirty="0"/>
          </a:p>
          <a:p>
            <a:endParaRPr lang="he-IL" dirty="0"/>
          </a:p>
        </p:txBody>
      </p:sp>
      <p:sp>
        <p:nvSpPr>
          <p:cNvPr id="4" name="מלבן 3">
            <a:extLst>
              <a:ext uri="{FF2B5EF4-FFF2-40B4-BE49-F238E27FC236}">
                <a16:creationId xmlns:a16="http://schemas.microsoft.com/office/drawing/2014/main" id="{BCA3E3B7-B462-4AC8-86AC-861663B327DB}"/>
              </a:ext>
            </a:extLst>
          </p:cNvPr>
          <p:cNvSpPr/>
          <p:nvPr/>
        </p:nvSpPr>
        <p:spPr>
          <a:xfrm>
            <a:off x="952124" y="4952538"/>
            <a:ext cx="1072730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ar-SA" sz="5400" b="1" dirty="0">
                <a:ln w="22225">
                  <a:solidFill>
                    <a:srgbClr val="3C9770"/>
                  </a:solidFill>
                  <a:prstDash val="solid"/>
                </a:ln>
                <a:solidFill>
                  <a:srgbClr val="3C9770">
                    <a:lumMod val="40000"/>
                    <a:lumOff val="60000"/>
                  </a:srgbClr>
                </a:solidFill>
                <a:hlinkClick r:id="" action="ppaction://hlinkshowjump?jump=nextslide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يَتْبَع</a:t>
            </a:r>
            <a:endParaRPr lang="he-IL" sz="5400" b="1" dirty="0">
              <a:ln w="22225">
                <a:solidFill>
                  <a:srgbClr val="3C9770"/>
                </a:solidFill>
                <a:prstDash val="solid"/>
              </a:ln>
              <a:solidFill>
                <a:srgbClr val="3C9770">
                  <a:lumMod val="40000"/>
                  <a:lumOff val="6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35120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מלבן 3">
            <a:extLst>
              <a:ext uri="{FF2B5EF4-FFF2-40B4-BE49-F238E27FC236}">
                <a16:creationId xmlns:a16="http://schemas.microsoft.com/office/drawing/2014/main" id="{AFA09C16-A394-4736-8E68-6A86B35A6873}"/>
              </a:ext>
            </a:extLst>
          </p:cNvPr>
          <p:cNvSpPr/>
          <p:nvPr/>
        </p:nvSpPr>
        <p:spPr>
          <a:xfrm>
            <a:off x="3777663" y="3812504"/>
            <a:ext cx="48852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hlinkClick r:id="rId2"/>
              </a:rPr>
              <a:t>https://www.youtube.com/watch?v=iPWkQl1prWg</a:t>
            </a:r>
            <a:endParaRPr lang="he-IL" dirty="0"/>
          </a:p>
        </p:txBody>
      </p:sp>
      <p:sp>
        <p:nvSpPr>
          <p:cNvPr id="5" name="מלבן 4">
            <a:extLst>
              <a:ext uri="{FF2B5EF4-FFF2-40B4-BE49-F238E27FC236}">
                <a16:creationId xmlns:a16="http://schemas.microsoft.com/office/drawing/2014/main" id="{2E8B6F0B-4199-4185-8731-07C697847B80}"/>
              </a:ext>
            </a:extLst>
          </p:cNvPr>
          <p:cNvSpPr/>
          <p:nvPr/>
        </p:nvSpPr>
        <p:spPr>
          <a:xfrm>
            <a:off x="2300790" y="1129657"/>
            <a:ext cx="783900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ar-SA" sz="5400" b="1" dirty="0">
                <a:ln/>
                <a:solidFill>
                  <a:schemeClr val="accent3"/>
                </a:solidFill>
              </a:rPr>
              <a:t>فيديو تعليمي ( الأسماء الموصولة)</a:t>
            </a:r>
            <a:endParaRPr lang="he-IL" sz="54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2" name="מלבן 1">
            <a:extLst>
              <a:ext uri="{FF2B5EF4-FFF2-40B4-BE49-F238E27FC236}">
                <a16:creationId xmlns:a16="http://schemas.microsoft.com/office/drawing/2014/main" id="{9ED00803-3BE8-471F-8886-D5DC5B5CC220}"/>
              </a:ext>
            </a:extLst>
          </p:cNvPr>
          <p:cNvSpPr/>
          <p:nvPr/>
        </p:nvSpPr>
        <p:spPr>
          <a:xfrm>
            <a:off x="721305" y="5000321"/>
            <a:ext cx="1072730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ar-SA" sz="5400" b="1" dirty="0">
                <a:ln w="22225">
                  <a:solidFill>
                    <a:srgbClr val="3C9770"/>
                  </a:solidFill>
                  <a:prstDash val="solid"/>
                </a:ln>
                <a:solidFill>
                  <a:srgbClr val="3C9770">
                    <a:lumMod val="40000"/>
                    <a:lumOff val="60000"/>
                  </a:srgbClr>
                </a:solidFill>
                <a:hlinkClick r:id="" action="ppaction://hlinkshowjump?jump=nextslide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يَتْبَع</a:t>
            </a:r>
            <a:endParaRPr lang="he-IL" sz="5400" b="1" dirty="0">
              <a:ln w="22225">
                <a:solidFill>
                  <a:srgbClr val="3C9770"/>
                </a:solidFill>
                <a:prstDash val="solid"/>
              </a:ln>
              <a:solidFill>
                <a:srgbClr val="3C9770">
                  <a:lumMod val="40000"/>
                  <a:lumOff val="6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20321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מציין מיקום תוכן 2">
            <a:extLst>
              <a:ext uri="{FF2B5EF4-FFF2-40B4-BE49-F238E27FC236}">
                <a16:creationId xmlns:a16="http://schemas.microsoft.com/office/drawing/2014/main" id="{AD357483-0C49-4B0D-B146-D48F678AE5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25118" y="2610035"/>
            <a:ext cx="9671480" cy="3142007"/>
          </a:xfrm>
        </p:spPr>
        <p:txBody>
          <a:bodyPr>
            <a:normAutofit fontScale="70000" lnSpcReduction="20000"/>
          </a:bodyPr>
          <a:lstStyle/>
          <a:p>
            <a:pPr marL="342900" lvl="0" indent="-342900" defTabSz="914400">
              <a:spcAft>
                <a:spcPts val="0"/>
              </a:spcAft>
              <a:buClr>
                <a:srgbClr val="F0A22E"/>
              </a:buClr>
              <a:buSzPct val="70000"/>
              <a:buFont typeface="Wingdings 2"/>
              <a:buChar char=""/>
            </a:pPr>
            <a:r>
              <a:rPr lang="ar-JO" sz="3200" dirty="0">
                <a:solidFill>
                  <a:srgbClr val="4E3B30"/>
                </a:solidFill>
                <a:latin typeface="Franklin Gothic Book"/>
                <a:cs typeface="Tahoma" panose="020B0604030504040204" pitchFamily="34" charset="0"/>
              </a:rPr>
              <a:t>الأسماء الموصولة تصل بين أطراف الجملة لتتم معناها.</a:t>
            </a:r>
          </a:p>
          <a:p>
            <a:pPr marL="342900" lvl="0" indent="-342900" defTabSz="914400">
              <a:spcAft>
                <a:spcPts val="0"/>
              </a:spcAft>
              <a:buClr>
                <a:srgbClr val="F0A22E"/>
              </a:buClr>
              <a:buSzPct val="70000"/>
              <a:buFont typeface="Wingdings 2"/>
              <a:buChar char=""/>
            </a:pPr>
            <a:r>
              <a:rPr lang="ar-JO" sz="3200" dirty="0">
                <a:solidFill>
                  <a:srgbClr val="4E3B30"/>
                </a:solidFill>
                <a:latin typeface="Franklin Gothic Book"/>
                <a:cs typeface="Tahoma" panose="020B0604030504040204" pitchFamily="34" charset="0"/>
              </a:rPr>
              <a:t>من الاسماء الموصولة الّذي , الّتي , الّذين</a:t>
            </a:r>
            <a:r>
              <a:rPr lang="ar-SA" sz="3200" dirty="0">
                <a:solidFill>
                  <a:srgbClr val="4E3B30"/>
                </a:solidFill>
                <a:latin typeface="Franklin Gothic Book"/>
                <a:cs typeface="Tahoma" panose="020B0604030504040204" pitchFamily="34" charset="0"/>
              </a:rPr>
              <a:t>,اللواتي</a:t>
            </a:r>
            <a:endParaRPr lang="ar-JO" sz="3200" dirty="0">
              <a:solidFill>
                <a:srgbClr val="4E3B30"/>
              </a:solidFill>
              <a:latin typeface="Franklin Gothic Book"/>
              <a:cs typeface="Tahoma" panose="020B0604030504040204" pitchFamily="34" charset="0"/>
            </a:endParaRPr>
          </a:p>
          <a:p>
            <a:pPr marL="342900" lvl="0" indent="-342900" defTabSz="914400">
              <a:spcAft>
                <a:spcPts val="0"/>
              </a:spcAft>
              <a:buClr>
                <a:srgbClr val="F0A22E"/>
              </a:buClr>
              <a:buSzPct val="70000"/>
              <a:buFont typeface="Wingdings 2"/>
              <a:buChar char=""/>
            </a:pPr>
            <a:r>
              <a:rPr lang="ar-JO" sz="3200" dirty="0">
                <a:solidFill>
                  <a:srgbClr val="4E3B30"/>
                </a:solidFill>
                <a:latin typeface="Franklin Gothic Book"/>
                <a:cs typeface="Tahoma" panose="020B0604030504040204" pitchFamily="34" charset="0"/>
              </a:rPr>
              <a:t> مثال:-</a:t>
            </a:r>
            <a:endParaRPr lang="ar-SA" sz="3200" dirty="0">
              <a:solidFill>
                <a:srgbClr val="4E3B30"/>
              </a:solidFill>
              <a:latin typeface="Franklin Gothic Book"/>
              <a:cs typeface="Tahoma" panose="020B0604030504040204" pitchFamily="34" charset="0"/>
            </a:endParaRPr>
          </a:p>
          <a:p>
            <a:pPr marL="342900" lvl="0" indent="-342900" defTabSz="914400">
              <a:spcAft>
                <a:spcPts val="0"/>
              </a:spcAft>
              <a:buClr>
                <a:srgbClr val="F0A22E"/>
              </a:buClr>
              <a:buSzPct val="70000"/>
              <a:buFont typeface="Wingdings 2"/>
              <a:buChar char=""/>
            </a:pPr>
            <a:r>
              <a:rPr lang="ar-SA" sz="3200" dirty="0">
                <a:solidFill>
                  <a:srgbClr val="4E3B30"/>
                </a:solidFill>
                <a:latin typeface="Franklin Gothic Book"/>
                <a:cs typeface="Tahoma" panose="020B0604030504040204" pitchFamily="34" charset="0"/>
              </a:rPr>
              <a:t>عَزَفتْ</a:t>
            </a:r>
            <a:r>
              <a:rPr lang="ar-JO" sz="3200" dirty="0">
                <a:solidFill>
                  <a:srgbClr val="4E3B30"/>
                </a:solidFill>
                <a:latin typeface="Franklin Gothic Book"/>
                <a:cs typeface="Tahoma" panose="020B0604030504040204" pitchFamily="34" charset="0"/>
              </a:rPr>
              <a:t> </a:t>
            </a:r>
            <a:r>
              <a:rPr lang="ar-SA" sz="3200" dirty="0">
                <a:solidFill>
                  <a:srgbClr val="4E3B30"/>
                </a:solidFill>
                <a:latin typeface="Franklin Gothic Book"/>
                <a:cs typeface="Tahoma" panose="020B0604030504040204" pitchFamily="34" charset="0"/>
              </a:rPr>
              <a:t>الطالبة</a:t>
            </a:r>
            <a:r>
              <a:rPr lang="ar-JO" sz="3200" dirty="0">
                <a:solidFill>
                  <a:srgbClr val="4E3B30"/>
                </a:solidFill>
                <a:latin typeface="Franklin Gothic Book"/>
                <a:cs typeface="Tahoma" panose="020B0604030504040204" pitchFamily="34" charset="0"/>
              </a:rPr>
              <a:t>  </a:t>
            </a:r>
            <a:r>
              <a:rPr lang="ar-JO" sz="5400" dirty="0">
                <a:solidFill>
                  <a:srgbClr val="FF0000"/>
                </a:solidFill>
                <a:latin typeface="Franklin Gothic Book"/>
                <a:cs typeface="Tahoma" panose="020B0604030504040204" pitchFamily="34" charset="0"/>
              </a:rPr>
              <a:t>الّتي </a:t>
            </a:r>
            <a:r>
              <a:rPr lang="ar-JO" sz="3200" dirty="0">
                <a:solidFill>
                  <a:srgbClr val="4E3B30"/>
                </a:solidFill>
                <a:latin typeface="Franklin Gothic Book"/>
                <a:cs typeface="Tahoma" panose="020B0604030504040204" pitchFamily="34" charset="0"/>
              </a:rPr>
              <a:t> </a:t>
            </a:r>
            <a:r>
              <a:rPr lang="ar-SA" sz="3200" dirty="0">
                <a:solidFill>
                  <a:srgbClr val="4E3B30"/>
                </a:solidFill>
                <a:latin typeface="Franklin Gothic Book"/>
                <a:cs typeface="Tahoma" panose="020B0604030504040204" pitchFamily="34" charset="0"/>
              </a:rPr>
              <a:t>شارك</a:t>
            </a:r>
            <a:r>
              <a:rPr lang="ar-JO" sz="3200" dirty="0">
                <a:solidFill>
                  <a:srgbClr val="4E3B30"/>
                </a:solidFill>
                <a:latin typeface="Franklin Gothic Book"/>
                <a:cs typeface="Tahoma" panose="020B0604030504040204" pitchFamily="34" charset="0"/>
              </a:rPr>
              <a:t>ت في ال</a:t>
            </a:r>
            <a:r>
              <a:rPr lang="ar-SA" sz="3200" dirty="0">
                <a:solidFill>
                  <a:srgbClr val="4E3B30"/>
                </a:solidFill>
                <a:latin typeface="Franklin Gothic Book"/>
                <a:cs typeface="Tahoma" panose="020B0604030504040204" pitchFamily="34" charset="0"/>
              </a:rPr>
              <a:t>مسرحية</a:t>
            </a:r>
            <a:r>
              <a:rPr lang="ar-JO" sz="3200" dirty="0">
                <a:solidFill>
                  <a:srgbClr val="4E3B30"/>
                </a:solidFill>
                <a:latin typeface="Franklin Gothic Book"/>
                <a:cs typeface="Tahoma" panose="020B0604030504040204" pitchFamily="34" charset="0"/>
              </a:rPr>
              <a:t>.</a:t>
            </a:r>
          </a:p>
          <a:p>
            <a:pPr marL="342900" lvl="0" indent="-342900" defTabSz="914400">
              <a:spcAft>
                <a:spcPts val="0"/>
              </a:spcAft>
              <a:buClr>
                <a:srgbClr val="F0A22E"/>
              </a:buClr>
              <a:buSzPct val="70000"/>
              <a:buFont typeface="Wingdings 2"/>
              <a:buChar char=""/>
            </a:pPr>
            <a:r>
              <a:rPr lang="ar-JO" sz="3200" dirty="0">
                <a:solidFill>
                  <a:srgbClr val="4E3B30"/>
                </a:solidFill>
                <a:latin typeface="Franklin Gothic Book"/>
                <a:cs typeface="Tahoma" panose="020B0604030504040204" pitchFamily="34" charset="0"/>
              </a:rPr>
              <a:t> </a:t>
            </a:r>
            <a:r>
              <a:rPr lang="ar-SA" sz="3200" dirty="0">
                <a:solidFill>
                  <a:srgbClr val="4E3B30"/>
                </a:solidFill>
                <a:latin typeface="Franklin Gothic Book"/>
                <a:cs typeface="Tahoma" panose="020B0604030504040204" pitchFamily="34" charset="0"/>
              </a:rPr>
              <a:t>شاهدْتُ</a:t>
            </a:r>
            <a:r>
              <a:rPr lang="ar-JO" sz="3200" dirty="0">
                <a:solidFill>
                  <a:srgbClr val="4E3B30"/>
                </a:solidFill>
                <a:latin typeface="Franklin Gothic Book"/>
                <a:cs typeface="Tahoma" panose="020B0604030504040204" pitchFamily="34" charset="0"/>
              </a:rPr>
              <a:t> الولد</a:t>
            </a:r>
            <a:r>
              <a:rPr lang="ar-SA" sz="3200" dirty="0">
                <a:solidFill>
                  <a:srgbClr val="4E3B30"/>
                </a:solidFill>
                <a:latin typeface="Franklin Gothic Book"/>
                <a:cs typeface="Tahoma" panose="020B0604030504040204" pitchFamily="34" charset="0"/>
              </a:rPr>
              <a:t>ُ</a:t>
            </a:r>
            <a:r>
              <a:rPr lang="ar-JO" sz="3200" dirty="0">
                <a:solidFill>
                  <a:srgbClr val="4E3B30"/>
                </a:solidFill>
                <a:latin typeface="Franklin Gothic Book"/>
                <a:cs typeface="Tahoma" panose="020B0604030504040204" pitchFamily="34" charset="0"/>
              </a:rPr>
              <a:t>  </a:t>
            </a:r>
            <a:r>
              <a:rPr lang="ar-JO" sz="4800" dirty="0">
                <a:solidFill>
                  <a:srgbClr val="0070C0"/>
                </a:solidFill>
                <a:latin typeface="Franklin Gothic Book"/>
                <a:cs typeface="Tahoma" panose="020B0604030504040204" pitchFamily="34" charset="0"/>
              </a:rPr>
              <a:t>الّذي</a:t>
            </a:r>
            <a:r>
              <a:rPr lang="ar-JO" sz="3200" dirty="0">
                <a:solidFill>
                  <a:srgbClr val="4E3B30"/>
                </a:solidFill>
                <a:latin typeface="Franklin Gothic Book"/>
                <a:cs typeface="Tahoma" panose="020B0604030504040204" pitchFamily="34" charset="0"/>
              </a:rPr>
              <a:t>  </a:t>
            </a:r>
            <a:r>
              <a:rPr lang="ar-SA" sz="3200" dirty="0">
                <a:solidFill>
                  <a:srgbClr val="4E3B30"/>
                </a:solidFill>
                <a:latin typeface="Franklin Gothic Book"/>
                <a:cs typeface="Tahoma" panose="020B0604030504040204" pitchFamily="34" charset="0"/>
              </a:rPr>
              <a:t>فازَ في السباق</a:t>
            </a:r>
            <a:r>
              <a:rPr lang="ar-JO" sz="3200" dirty="0">
                <a:solidFill>
                  <a:srgbClr val="4E3B30"/>
                </a:solidFill>
                <a:latin typeface="Franklin Gothic Book"/>
                <a:cs typeface="Tahoma" panose="020B0604030504040204" pitchFamily="34" charset="0"/>
              </a:rPr>
              <a:t>.</a:t>
            </a:r>
          </a:p>
          <a:p>
            <a:pPr marL="342900" lvl="0" indent="-342900" defTabSz="914400">
              <a:spcAft>
                <a:spcPts val="0"/>
              </a:spcAft>
              <a:buClr>
                <a:srgbClr val="F0A22E"/>
              </a:buClr>
              <a:buSzPct val="70000"/>
              <a:buFont typeface="Wingdings 2"/>
              <a:buChar char=""/>
            </a:pPr>
            <a:r>
              <a:rPr lang="ar-JO" sz="3200" dirty="0">
                <a:solidFill>
                  <a:srgbClr val="4E3B30"/>
                </a:solidFill>
                <a:latin typeface="Franklin Gothic Book"/>
                <a:cs typeface="Tahoma" panose="020B0604030504040204" pitchFamily="34" charset="0"/>
              </a:rPr>
              <a:t> هؤلاء الطلاب </a:t>
            </a:r>
            <a:r>
              <a:rPr lang="ar-JO" sz="4800" dirty="0">
                <a:solidFill>
                  <a:srgbClr val="C17529">
                    <a:lumMod val="75000"/>
                  </a:srgbClr>
                </a:solidFill>
                <a:latin typeface="Franklin Gothic Book"/>
                <a:cs typeface="Tahoma" panose="020B0604030504040204" pitchFamily="34" charset="0"/>
              </a:rPr>
              <a:t>الّذين</a:t>
            </a:r>
            <a:r>
              <a:rPr lang="ar-JO" sz="3200" dirty="0">
                <a:solidFill>
                  <a:srgbClr val="4E3B30"/>
                </a:solidFill>
                <a:latin typeface="Franklin Gothic Book"/>
                <a:cs typeface="Tahoma" panose="020B0604030504040204" pitchFamily="34" charset="0"/>
              </a:rPr>
              <a:t> نجحوا في الامتحان.</a:t>
            </a:r>
            <a:endParaRPr lang="ar-SA" sz="3200" dirty="0">
              <a:solidFill>
                <a:srgbClr val="4E3B30"/>
              </a:solidFill>
              <a:latin typeface="Franklin Gothic Book"/>
              <a:cs typeface="Tahoma" panose="020B0604030504040204" pitchFamily="34" charset="0"/>
            </a:endParaRPr>
          </a:p>
          <a:p>
            <a:pPr marL="342900" lvl="0" indent="-342900" defTabSz="914400">
              <a:spcAft>
                <a:spcPts val="0"/>
              </a:spcAft>
              <a:buClr>
                <a:srgbClr val="F0A22E"/>
              </a:buClr>
              <a:buSzPct val="70000"/>
              <a:buFont typeface="Wingdings 2"/>
              <a:buChar char=""/>
            </a:pPr>
            <a:r>
              <a:rPr lang="ar-SA" sz="3200" dirty="0">
                <a:solidFill>
                  <a:srgbClr val="4E3B30"/>
                </a:solidFill>
                <a:latin typeface="Franklin Gothic Book"/>
                <a:cs typeface="Tahoma" panose="020B0604030504040204" pitchFamily="34" charset="0"/>
              </a:rPr>
              <a:t> الممرضات هن </a:t>
            </a:r>
            <a:r>
              <a:rPr lang="ar-SA" sz="3600" dirty="0">
                <a:solidFill>
                  <a:srgbClr val="7030A0"/>
                </a:solidFill>
                <a:latin typeface="Franklin Gothic Book"/>
                <a:cs typeface="Tahoma" panose="020B0604030504040204" pitchFamily="34" charset="0"/>
              </a:rPr>
              <a:t>اللّواتي </a:t>
            </a:r>
            <a:r>
              <a:rPr lang="ar-SA" sz="3200" dirty="0">
                <a:solidFill>
                  <a:srgbClr val="4E3B30"/>
                </a:solidFill>
                <a:latin typeface="Franklin Gothic Book"/>
                <a:cs typeface="Tahoma" panose="020B0604030504040204" pitchFamily="34" charset="0"/>
              </a:rPr>
              <a:t>يساعدن الأطباء .</a:t>
            </a:r>
            <a:endParaRPr lang="he-IL" sz="3200" dirty="0">
              <a:solidFill>
                <a:srgbClr val="4E3B30"/>
              </a:solidFill>
              <a:latin typeface="Franklin Gothic Book"/>
              <a:cs typeface="Aharoni" panose="02010803020104030203" pitchFamily="2" charset="-79"/>
            </a:endParaRPr>
          </a:p>
        </p:txBody>
      </p:sp>
      <p:sp>
        <p:nvSpPr>
          <p:cNvPr id="4" name="מלבן 3">
            <a:extLst>
              <a:ext uri="{FF2B5EF4-FFF2-40B4-BE49-F238E27FC236}">
                <a16:creationId xmlns:a16="http://schemas.microsoft.com/office/drawing/2014/main" id="{DDB2F91F-1333-404C-B865-B53CC7A21BE9}"/>
              </a:ext>
            </a:extLst>
          </p:cNvPr>
          <p:cNvSpPr/>
          <p:nvPr/>
        </p:nvSpPr>
        <p:spPr>
          <a:xfrm>
            <a:off x="4279037" y="1298347"/>
            <a:ext cx="455424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 algn="ctr" rtl="1">
              <a:spcBef>
                <a:spcPct val="20000"/>
              </a:spcBef>
              <a:spcAft>
                <a:spcPts val="600"/>
              </a:spcAft>
              <a:buClr>
                <a:srgbClr val="83992A"/>
              </a:buClr>
              <a:buSzPct val="115000"/>
              <a:buFont typeface="Arial"/>
              <a:buChar char="•"/>
            </a:pPr>
            <a:r>
              <a:rPr lang="ar-SA" sz="2400" dirty="0">
                <a:solidFill>
                  <a:prstClr val="black">
                    <a:lumMod val="85000"/>
                    <a:lumOff val="15000"/>
                  </a:prstClr>
                </a:solidFill>
              </a:rPr>
              <a:t>تعريف الأسماء الموصولة</a:t>
            </a:r>
            <a:endParaRPr lang="he-IL" sz="2400" dirty="0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sp>
        <p:nvSpPr>
          <p:cNvPr id="5" name="מלבן 4">
            <a:extLst>
              <a:ext uri="{FF2B5EF4-FFF2-40B4-BE49-F238E27FC236}">
                <a16:creationId xmlns:a16="http://schemas.microsoft.com/office/drawing/2014/main" id="{494220CA-A841-42C5-860E-18716DEEB82A}"/>
              </a:ext>
            </a:extLst>
          </p:cNvPr>
          <p:cNvSpPr/>
          <p:nvPr/>
        </p:nvSpPr>
        <p:spPr>
          <a:xfrm>
            <a:off x="1449274" y="4991443"/>
            <a:ext cx="1072730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ar-SA" sz="5400" b="1" dirty="0">
                <a:ln w="22225">
                  <a:solidFill>
                    <a:srgbClr val="3C9770"/>
                  </a:solidFill>
                  <a:prstDash val="solid"/>
                </a:ln>
                <a:solidFill>
                  <a:srgbClr val="3C9770">
                    <a:lumMod val="40000"/>
                    <a:lumOff val="60000"/>
                  </a:srgbClr>
                </a:solidFill>
                <a:hlinkClick r:id="" action="ppaction://hlinkshowjump?jump=nextslide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يَتْبَع</a:t>
            </a:r>
            <a:endParaRPr lang="he-IL" sz="5400" b="1" dirty="0">
              <a:ln w="22225">
                <a:solidFill>
                  <a:srgbClr val="3C9770"/>
                </a:solidFill>
                <a:prstDash val="solid"/>
              </a:ln>
              <a:solidFill>
                <a:srgbClr val="3C9770">
                  <a:lumMod val="40000"/>
                  <a:lumOff val="6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12465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2A40E7E5-B56F-4F65-AC44-7F083B2FED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JO" b="1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Franklin Gothic Book"/>
                <a:ea typeface="+mn-ea"/>
                <a:cs typeface="Tahoma" panose="020B0604030504040204" pitchFamily="34" charset="0"/>
              </a:rPr>
              <a:t>التي</a:t>
            </a:r>
            <a:endParaRPr lang="he-IL" dirty="0">
              <a:solidFill>
                <a:srgbClr val="FF0000"/>
              </a:solidFill>
            </a:endParaRPr>
          </a:p>
        </p:txBody>
      </p:sp>
      <p:sp>
        <p:nvSpPr>
          <p:cNvPr id="3" name="מציין מיקום תוכן 2">
            <a:extLst>
              <a:ext uri="{FF2B5EF4-FFF2-40B4-BE49-F238E27FC236}">
                <a16:creationId xmlns:a16="http://schemas.microsoft.com/office/drawing/2014/main" id="{460CEA98-E70B-42B7-B640-E9AF5025D9F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lvl="0" indent="0" defTabSz="914400"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r>
              <a:rPr lang="ar-JO" sz="4400" spc="50">
                <a:ln w="11430"/>
                <a:solidFill>
                  <a:schemeClr val="tx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Franklin Gothic Book"/>
                <a:cs typeface="+mj-cs"/>
              </a:rPr>
              <a:t>اسم موصول  للمفرد المؤنث </a:t>
            </a:r>
            <a:endParaRPr lang="ar-SA" sz="4400" spc="50">
              <a:ln w="11430"/>
              <a:solidFill>
                <a:schemeClr val="tx1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Franklin Gothic Book"/>
              <a:cs typeface="+mj-cs"/>
            </a:endParaRPr>
          </a:p>
          <a:p>
            <a:pPr marL="0" lvl="0" indent="0" defTabSz="914400"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r>
              <a:rPr lang="ar-JO" sz="4400" spc="50">
                <a:ln w="11430"/>
                <a:solidFill>
                  <a:schemeClr val="tx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Franklin Gothic Book"/>
                <a:cs typeface="+mj-cs"/>
              </a:rPr>
              <a:t>وللجمع غير العاقل .</a:t>
            </a:r>
            <a:endParaRPr lang="ar-SA" sz="4400" spc="50">
              <a:ln w="11430"/>
              <a:solidFill>
                <a:schemeClr val="tx1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Franklin Gothic Book"/>
              <a:cs typeface="+mj-cs"/>
            </a:endParaRPr>
          </a:p>
          <a:p>
            <a:pPr marL="0" lvl="0" indent="0" defTabSz="914400"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endParaRPr lang="ar-SA" sz="4400" spc="5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Franklin Gothic Book"/>
              <a:cs typeface="+mj-cs"/>
            </a:endParaRPr>
          </a:p>
          <a:p>
            <a:pPr marL="0" lvl="0" indent="0" defTabSz="914400"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r>
              <a:rPr lang="ar-SA" sz="4400" spc="5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Franklin Gothic Book"/>
                <a:cs typeface="+mj-cs"/>
              </a:rPr>
              <a:t>أمثلة:</a:t>
            </a:r>
          </a:p>
          <a:p>
            <a:pPr marL="0" lvl="0" indent="0" defTabSz="914400"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endParaRPr lang="he-IL" sz="4400" spc="50">
              <a:ln w="11430"/>
              <a:solidFill>
                <a:schemeClr val="tx1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Franklin Gothic Book"/>
              <a:cs typeface="+mj-cs"/>
            </a:endParaRPr>
          </a:p>
          <a:p>
            <a:pPr lvl="0">
              <a:buClr>
                <a:srgbClr val="83992A"/>
              </a:buClr>
            </a:pPr>
            <a:r>
              <a:rPr lang="ar-SA">
                <a:solidFill>
                  <a:prstClr val="black">
                    <a:lumMod val="85000"/>
                    <a:lumOff val="15000"/>
                  </a:prstClr>
                </a:solidFill>
              </a:rPr>
              <a:t>شاهدت القطط التي كانت تموء من الجوع .</a:t>
            </a:r>
          </a:p>
          <a:p>
            <a:pPr lvl="0">
              <a:buClr>
                <a:srgbClr val="83992A"/>
              </a:buClr>
            </a:pPr>
            <a:endParaRPr lang="ar-SA">
              <a:solidFill>
                <a:prstClr val="black">
                  <a:lumMod val="85000"/>
                  <a:lumOff val="15000"/>
                </a:prstClr>
              </a:solidFill>
            </a:endParaRPr>
          </a:p>
          <a:p>
            <a:pPr lvl="0">
              <a:buClr>
                <a:srgbClr val="83992A"/>
              </a:buClr>
            </a:pPr>
            <a:r>
              <a:rPr lang="ar-SA">
                <a:solidFill>
                  <a:prstClr val="black">
                    <a:lumMod val="85000"/>
                    <a:lumOff val="15000"/>
                  </a:prstClr>
                </a:solidFill>
              </a:rPr>
              <a:t>عادت المعلمة التي كانت غائبة في الامس.</a:t>
            </a:r>
            <a:endParaRPr lang="he-IL">
              <a:solidFill>
                <a:prstClr val="black">
                  <a:lumMod val="85000"/>
                  <a:lumOff val="15000"/>
                </a:prstClr>
              </a:solidFill>
            </a:endParaRPr>
          </a:p>
          <a:p>
            <a:endParaRPr lang="he-IL" dirty="0"/>
          </a:p>
        </p:txBody>
      </p:sp>
      <p:sp>
        <p:nvSpPr>
          <p:cNvPr id="4" name="מלבן 3">
            <a:extLst>
              <a:ext uri="{FF2B5EF4-FFF2-40B4-BE49-F238E27FC236}">
                <a16:creationId xmlns:a16="http://schemas.microsoft.com/office/drawing/2014/main" id="{B27E965F-0C4B-4A9B-A282-593EAB1A3F67}"/>
              </a:ext>
            </a:extLst>
          </p:cNvPr>
          <p:cNvSpPr/>
          <p:nvPr/>
        </p:nvSpPr>
        <p:spPr>
          <a:xfrm>
            <a:off x="978758" y="5133487"/>
            <a:ext cx="1072730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ar-SA" sz="5400" b="1" dirty="0">
                <a:ln w="22225">
                  <a:solidFill>
                    <a:srgbClr val="3C9770"/>
                  </a:solidFill>
                  <a:prstDash val="solid"/>
                </a:ln>
                <a:solidFill>
                  <a:srgbClr val="3C9770">
                    <a:lumMod val="40000"/>
                    <a:lumOff val="60000"/>
                  </a:srgbClr>
                </a:solidFill>
                <a:hlinkClick r:id="" action="ppaction://hlinkshowjump?jump=nextslide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يَتْبَع</a:t>
            </a:r>
            <a:endParaRPr lang="he-IL" sz="5400" b="1" dirty="0">
              <a:ln w="22225">
                <a:solidFill>
                  <a:srgbClr val="3C9770"/>
                </a:solidFill>
                <a:prstDash val="solid"/>
              </a:ln>
              <a:solidFill>
                <a:srgbClr val="3C9770">
                  <a:lumMod val="40000"/>
                  <a:lumOff val="6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1283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8A19EF37-DC31-4B4B-94C1-20318B4D32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sz="4800" dirty="0">
                <a:ln>
                  <a:noFill/>
                </a:ln>
                <a:solidFill>
                  <a:schemeClr val="accent4"/>
                </a:solidFill>
                <a:ea typeface="+mn-ea"/>
                <a:cs typeface="Times New Roman" panose="02020603050405020304" pitchFamily="18" charset="0"/>
              </a:rPr>
              <a:t>الذي</a:t>
            </a:r>
            <a:endParaRPr lang="he-IL" sz="4800" dirty="0">
              <a:solidFill>
                <a:schemeClr val="accent4"/>
              </a:solidFill>
            </a:endParaRPr>
          </a:p>
        </p:txBody>
      </p:sp>
      <p:sp>
        <p:nvSpPr>
          <p:cNvPr id="3" name="מציין מיקום תוכן 2">
            <a:extLst>
              <a:ext uri="{FF2B5EF4-FFF2-40B4-BE49-F238E27FC236}">
                <a16:creationId xmlns:a16="http://schemas.microsoft.com/office/drawing/2014/main" id="{54BB2736-2090-4728-A4FC-6DD162E3B4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5401" y="2707688"/>
            <a:ext cx="8399015" cy="3168179"/>
          </a:xfrm>
        </p:spPr>
        <p:txBody>
          <a:bodyPr>
            <a:normAutofit fontScale="92500" lnSpcReduction="20000"/>
          </a:bodyPr>
          <a:lstStyle/>
          <a:p>
            <a:r>
              <a:rPr lang="ar-SA" sz="4400" dirty="0">
                <a:cs typeface="+mj-cs"/>
              </a:rPr>
              <a:t>اسم موصول للمفرد المذكر</a:t>
            </a:r>
          </a:p>
          <a:p>
            <a:pPr marL="0" indent="0">
              <a:buNone/>
            </a:pPr>
            <a:r>
              <a:rPr lang="ar-SA" sz="4400" dirty="0">
                <a:solidFill>
                  <a:srgbClr val="FF0000"/>
                </a:solidFill>
                <a:cs typeface="+mj-cs"/>
              </a:rPr>
              <a:t>أمثلة:</a:t>
            </a:r>
          </a:p>
          <a:p>
            <a:pPr lvl="0">
              <a:buClr>
                <a:srgbClr val="83992A"/>
              </a:buClr>
            </a:pPr>
            <a:r>
              <a:rPr lang="ar-SA" sz="3600" dirty="0">
                <a:solidFill>
                  <a:prstClr val="black">
                    <a:lumMod val="85000"/>
                    <a:lumOff val="15000"/>
                  </a:prstClr>
                </a:solidFill>
                <a:cs typeface="Arial" panose="020B0604020202020204" pitchFamily="34" charset="0"/>
              </a:rPr>
              <a:t>ساعد أحمد الرجل الذي وقع على الارض .</a:t>
            </a:r>
          </a:p>
          <a:p>
            <a:pPr lvl="0">
              <a:buClr>
                <a:srgbClr val="83992A"/>
              </a:buClr>
            </a:pPr>
            <a:endParaRPr lang="ar-SA" sz="3600" dirty="0">
              <a:solidFill>
                <a:prstClr val="black">
                  <a:lumMod val="85000"/>
                  <a:lumOff val="15000"/>
                </a:prstClr>
              </a:solidFill>
              <a:cs typeface="Arial" panose="020B0604020202020204" pitchFamily="34" charset="0"/>
            </a:endParaRPr>
          </a:p>
          <a:p>
            <a:pPr lvl="0">
              <a:buClr>
                <a:srgbClr val="83992A"/>
              </a:buClr>
            </a:pPr>
            <a:r>
              <a:rPr lang="ar-SA" sz="3600" dirty="0">
                <a:solidFill>
                  <a:prstClr val="black">
                    <a:lumMod val="85000"/>
                    <a:lumOff val="15000"/>
                  </a:prstClr>
                </a:solidFill>
                <a:cs typeface="Arial" panose="020B0604020202020204" pitchFamily="34" charset="0"/>
              </a:rPr>
              <a:t>اشترى أبي الطعام الذي أفضله .</a:t>
            </a:r>
          </a:p>
          <a:p>
            <a:pPr marL="0" indent="0">
              <a:buNone/>
            </a:pPr>
            <a:endParaRPr lang="he-IL" sz="4400" dirty="0">
              <a:solidFill>
                <a:srgbClr val="FF0000"/>
              </a:solidFill>
              <a:cs typeface="+mj-cs"/>
            </a:endParaRPr>
          </a:p>
        </p:txBody>
      </p:sp>
      <p:sp>
        <p:nvSpPr>
          <p:cNvPr id="4" name="מלבן 3">
            <a:extLst>
              <a:ext uri="{FF2B5EF4-FFF2-40B4-BE49-F238E27FC236}">
                <a16:creationId xmlns:a16="http://schemas.microsoft.com/office/drawing/2014/main" id="{5FBB7F39-CC17-4645-B7C1-ECE702382FED}"/>
              </a:ext>
            </a:extLst>
          </p:cNvPr>
          <p:cNvSpPr/>
          <p:nvPr/>
        </p:nvSpPr>
        <p:spPr>
          <a:xfrm>
            <a:off x="1058656" y="4813891"/>
            <a:ext cx="1072730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ar-SA" sz="5400" b="1" dirty="0">
                <a:ln w="22225">
                  <a:solidFill>
                    <a:srgbClr val="3C9770"/>
                  </a:solidFill>
                  <a:prstDash val="solid"/>
                </a:ln>
                <a:solidFill>
                  <a:srgbClr val="3C9770">
                    <a:lumMod val="40000"/>
                    <a:lumOff val="60000"/>
                  </a:srgbClr>
                </a:solidFill>
                <a:hlinkClick r:id="" action="ppaction://hlinkshowjump?jump=nextslide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يَتْبَع</a:t>
            </a:r>
            <a:endParaRPr lang="he-IL" sz="5400" b="1" dirty="0">
              <a:ln w="22225">
                <a:solidFill>
                  <a:srgbClr val="3C9770"/>
                </a:solidFill>
                <a:prstDash val="solid"/>
              </a:ln>
              <a:solidFill>
                <a:srgbClr val="3C9770">
                  <a:lumMod val="40000"/>
                  <a:lumOff val="6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35826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40989820-CF5E-4AD9-B1D0-2C183EF4C0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JO" sz="4000" b="1" spc="50" dirty="0">
                <a:ln w="11430"/>
                <a:gradFill>
                  <a:gsLst>
                    <a:gs pos="25000">
                      <a:srgbClr val="A5644E">
                        <a:satMod val="155000"/>
                      </a:srgbClr>
                    </a:gs>
                    <a:gs pos="100000">
                      <a:srgbClr val="A5644E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Franklin Gothic Book"/>
                <a:ea typeface="+mn-ea"/>
                <a:cs typeface="Tahoma" panose="020B0604030504040204" pitchFamily="34" charset="0"/>
              </a:rPr>
              <a:t>الذين</a:t>
            </a:r>
            <a:endParaRPr lang="he-IL" dirty="0"/>
          </a:p>
        </p:txBody>
      </p:sp>
      <p:sp>
        <p:nvSpPr>
          <p:cNvPr id="3" name="מציין מיקום תוכן 2">
            <a:extLst>
              <a:ext uri="{FF2B5EF4-FFF2-40B4-BE49-F238E27FC236}">
                <a16:creationId xmlns:a16="http://schemas.microsoft.com/office/drawing/2014/main" id="{C49080B8-D2DC-43B3-927B-6F46853BDD8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algn="ctr" defTabSz="914400"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endParaRPr lang="ar-SA" sz="2800" b="1" spc="50" dirty="0">
              <a:ln w="11430"/>
              <a:gradFill>
                <a:gsLst>
                  <a:gs pos="25000">
                    <a:srgbClr val="A5644E">
                      <a:satMod val="155000"/>
                    </a:srgbClr>
                  </a:gs>
                  <a:gs pos="100000">
                    <a:srgbClr val="A5644E">
                      <a:shade val="45000"/>
                      <a:satMod val="165000"/>
                    </a:srgb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Franklin Gothic Book"/>
              <a:cs typeface="Tahoma" panose="020B0604030504040204" pitchFamily="34" charset="0"/>
            </a:endParaRPr>
          </a:p>
          <a:p>
            <a:pPr marL="0" lvl="0" indent="0" defTabSz="914400"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r>
              <a:rPr lang="ar-JO" sz="2800" spc="50" dirty="0">
                <a:ln w="11430"/>
                <a:solidFill>
                  <a:schemeClr val="tx1"/>
                </a:solidFill>
                <a:latin typeface="Franklin Gothic Book"/>
                <a:cs typeface="Tahoma" panose="020B0604030504040204" pitchFamily="34" charset="0"/>
              </a:rPr>
              <a:t>اسم موصول للجمع  المذكر العاقل </a:t>
            </a:r>
            <a:endParaRPr lang="ar-SA" sz="2800" spc="50" dirty="0">
              <a:ln w="11430"/>
              <a:solidFill>
                <a:schemeClr val="tx1"/>
              </a:solidFill>
              <a:latin typeface="Franklin Gothic Book"/>
              <a:cs typeface="Tahoma" panose="020B0604030504040204" pitchFamily="34" charset="0"/>
            </a:endParaRPr>
          </a:p>
          <a:p>
            <a:pPr marL="0" lvl="0" indent="0" defTabSz="914400"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endParaRPr lang="ar-SA" sz="2800" spc="50" dirty="0">
              <a:ln w="11430"/>
              <a:solidFill>
                <a:schemeClr val="tx1"/>
              </a:solidFill>
              <a:latin typeface="Franklin Gothic Book"/>
              <a:cs typeface="Tahoma" panose="020B0604030504040204" pitchFamily="34" charset="0"/>
            </a:endParaRPr>
          </a:p>
          <a:p>
            <a:pPr marL="0" lvl="0" indent="0" defTabSz="914400"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r>
              <a:rPr lang="ar-SA" sz="2800" spc="50" dirty="0">
                <a:ln w="11430"/>
                <a:solidFill>
                  <a:schemeClr val="tx1"/>
                </a:solidFill>
                <a:latin typeface="Franklin Gothic Book"/>
                <a:cs typeface="Tahoma" panose="020B0604030504040204" pitchFamily="34" charset="0"/>
              </a:rPr>
              <a:t>أمثلة:</a:t>
            </a:r>
          </a:p>
          <a:p>
            <a:pPr marL="0" lvl="0" indent="0" defTabSz="914400"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r>
              <a:rPr lang="ar-JO" sz="3200" dirty="0">
                <a:ln w="11430"/>
                <a:solidFill>
                  <a:prstClr val="black"/>
                </a:solidFill>
                <a:latin typeface="Franklin Gothic Book"/>
                <a:cs typeface="Tahoma" panose="020B0604030504040204" pitchFamily="34" charset="0"/>
              </a:rPr>
              <a:t>عاد </a:t>
            </a:r>
            <a:r>
              <a:rPr lang="ar-SA" sz="3200" dirty="0">
                <a:ln w="11430"/>
                <a:solidFill>
                  <a:prstClr val="black"/>
                </a:solidFill>
                <a:latin typeface="Franklin Gothic Book"/>
                <a:cs typeface="Tahoma" panose="020B0604030504040204" pitchFamily="34" charset="0"/>
              </a:rPr>
              <a:t>الحجاج</a:t>
            </a:r>
            <a:r>
              <a:rPr lang="ar-JO" sz="3200" dirty="0">
                <a:ln w="11430"/>
                <a:solidFill>
                  <a:prstClr val="black"/>
                </a:solidFill>
                <a:latin typeface="Franklin Gothic Book"/>
                <a:cs typeface="Tahoma" panose="020B0604030504040204" pitchFamily="34" charset="0"/>
              </a:rPr>
              <a:t> </a:t>
            </a:r>
            <a:r>
              <a:rPr lang="ar-JO" sz="3200" dirty="0">
                <a:ln w="11430"/>
                <a:solidFill>
                  <a:srgbClr val="FF0000"/>
                </a:solidFill>
                <a:latin typeface="Franklin Gothic Book"/>
                <a:cs typeface="Tahoma" panose="020B0604030504040204" pitchFamily="34" charset="0"/>
              </a:rPr>
              <a:t>الذين</a:t>
            </a:r>
            <a:r>
              <a:rPr lang="ar-JO" sz="3200" dirty="0">
                <a:ln w="11430"/>
                <a:solidFill>
                  <a:prstClr val="black"/>
                </a:solidFill>
                <a:latin typeface="Franklin Gothic Book"/>
                <a:cs typeface="Tahoma" panose="020B0604030504040204" pitchFamily="34" charset="0"/>
              </a:rPr>
              <a:t> كانوا في الحج</a:t>
            </a:r>
            <a:r>
              <a:rPr lang="ar-SA" sz="3200" dirty="0">
                <a:ln w="11430"/>
                <a:solidFill>
                  <a:prstClr val="black"/>
                </a:solidFill>
                <a:latin typeface="Franklin Gothic Book"/>
                <a:cs typeface="Tahoma" panose="020B0604030504040204" pitchFamily="34" charset="0"/>
              </a:rPr>
              <a:t> .</a:t>
            </a:r>
            <a:r>
              <a:rPr lang="ar-JO" sz="3200" dirty="0">
                <a:ln w="11430"/>
                <a:solidFill>
                  <a:prstClr val="black"/>
                </a:solidFill>
                <a:latin typeface="Franklin Gothic Book"/>
                <a:cs typeface="Tahoma" panose="020B0604030504040204" pitchFamily="34" charset="0"/>
              </a:rPr>
              <a:t> </a:t>
            </a:r>
            <a:endParaRPr lang="ar-SA" sz="3200" dirty="0">
              <a:ln w="11430"/>
              <a:solidFill>
                <a:prstClr val="black"/>
              </a:solidFill>
              <a:latin typeface="Franklin Gothic Book"/>
              <a:cs typeface="Tahoma" panose="020B0604030504040204" pitchFamily="34" charset="0"/>
            </a:endParaRPr>
          </a:p>
          <a:p>
            <a:pPr marL="0" lvl="0" indent="0" defTabSz="914400"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endParaRPr lang="ar-SA" sz="3200" dirty="0">
              <a:ln w="11430"/>
              <a:solidFill>
                <a:prstClr val="black"/>
              </a:solidFill>
              <a:latin typeface="Franklin Gothic Book"/>
              <a:cs typeface="Tahoma" panose="020B0604030504040204" pitchFamily="34" charset="0"/>
            </a:endParaRPr>
          </a:p>
          <a:p>
            <a:pPr marL="0" lvl="0" indent="0" defTabSz="914400"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r>
              <a:rPr lang="ar-SA" sz="3200" dirty="0">
                <a:ln w="11430"/>
                <a:solidFill>
                  <a:prstClr val="black"/>
                </a:solidFill>
                <a:latin typeface="Franklin Gothic Book"/>
                <a:cs typeface="Tahoma" panose="020B0604030504040204" pitchFamily="34" charset="0"/>
              </a:rPr>
              <a:t>سَلَمَ </a:t>
            </a:r>
            <a:r>
              <a:rPr lang="ar-JO" sz="3200" dirty="0">
                <a:ln w="11430"/>
                <a:solidFill>
                  <a:prstClr val="black"/>
                </a:solidFill>
                <a:latin typeface="Franklin Gothic Book"/>
                <a:cs typeface="Tahoma" panose="020B0604030504040204" pitchFamily="34" charset="0"/>
              </a:rPr>
              <a:t>نادر</a:t>
            </a:r>
            <a:r>
              <a:rPr lang="ar-SA" sz="3200" dirty="0">
                <a:ln w="11430"/>
                <a:solidFill>
                  <a:prstClr val="black"/>
                </a:solidFill>
                <a:latin typeface="Franklin Gothic Book"/>
                <a:cs typeface="Tahoma" panose="020B0604030504040204" pitchFamily="34" charset="0"/>
              </a:rPr>
              <a:t> على</a:t>
            </a:r>
            <a:r>
              <a:rPr lang="ar-JO" sz="3200" dirty="0">
                <a:ln w="11430"/>
                <a:solidFill>
                  <a:prstClr val="black"/>
                </a:solidFill>
                <a:latin typeface="Franklin Gothic Book"/>
                <a:cs typeface="Tahoma" panose="020B0604030504040204" pitchFamily="34" charset="0"/>
              </a:rPr>
              <a:t> الاطباء </a:t>
            </a:r>
            <a:r>
              <a:rPr lang="ar-JO" sz="3200" dirty="0">
                <a:ln w="11430"/>
                <a:solidFill>
                  <a:srgbClr val="FF0000"/>
                </a:solidFill>
                <a:latin typeface="Franklin Gothic Book"/>
                <a:cs typeface="Tahoma" panose="020B0604030504040204" pitchFamily="34" charset="0"/>
              </a:rPr>
              <a:t>الذين</a:t>
            </a:r>
            <a:r>
              <a:rPr lang="ar-JO" sz="3200" dirty="0">
                <a:ln w="11430"/>
                <a:solidFill>
                  <a:prstClr val="black"/>
                </a:solidFill>
                <a:latin typeface="Franklin Gothic Book"/>
                <a:cs typeface="Tahoma" panose="020B0604030504040204" pitchFamily="34" charset="0"/>
              </a:rPr>
              <a:t> أجروا له العملية</a:t>
            </a:r>
            <a:r>
              <a:rPr lang="ar-SA" sz="3200" dirty="0">
                <a:ln w="11430"/>
                <a:solidFill>
                  <a:prstClr val="black"/>
                </a:solidFill>
                <a:latin typeface="Franklin Gothic Book"/>
                <a:cs typeface="Tahoma" panose="020B0604030504040204" pitchFamily="34" charset="0"/>
              </a:rPr>
              <a:t> .</a:t>
            </a:r>
            <a:endParaRPr lang="he-IL" sz="3200" dirty="0">
              <a:ln w="11430"/>
              <a:solidFill>
                <a:prstClr val="black"/>
              </a:solidFill>
              <a:latin typeface="Franklin Gothic Book"/>
              <a:cs typeface="Aharoni" panose="02010803020104030203" pitchFamily="2" charset="-79"/>
            </a:endParaRPr>
          </a:p>
          <a:p>
            <a:pPr marL="0" lvl="0" indent="0" defTabSz="914400"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endParaRPr lang="ar-SA" sz="2800" spc="50" dirty="0">
              <a:ln w="11430"/>
              <a:solidFill>
                <a:schemeClr val="tx1"/>
              </a:solidFill>
              <a:latin typeface="Franklin Gothic Book"/>
              <a:cs typeface="Tahoma" panose="020B0604030504040204" pitchFamily="34" charset="0"/>
            </a:endParaRPr>
          </a:p>
          <a:p>
            <a:pPr marL="0" lvl="0" indent="0" defTabSz="914400"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endParaRPr lang="he-IL" sz="2800" spc="50" dirty="0">
              <a:ln w="11430"/>
              <a:solidFill>
                <a:schemeClr val="tx1"/>
              </a:solidFill>
              <a:latin typeface="Franklin Gothic Book"/>
              <a:cs typeface="Aharoni" panose="02010803020104030203" pitchFamily="2" charset="-79"/>
            </a:endParaRPr>
          </a:p>
          <a:p>
            <a:endParaRPr lang="he-IL" dirty="0"/>
          </a:p>
        </p:txBody>
      </p:sp>
      <p:sp>
        <p:nvSpPr>
          <p:cNvPr id="4" name="מלבן 3">
            <a:extLst>
              <a:ext uri="{FF2B5EF4-FFF2-40B4-BE49-F238E27FC236}">
                <a16:creationId xmlns:a16="http://schemas.microsoft.com/office/drawing/2014/main" id="{8E81D34F-29F4-4852-8090-A0189B61F91B}"/>
              </a:ext>
            </a:extLst>
          </p:cNvPr>
          <p:cNvSpPr/>
          <p:nvPr/>
        </p:nvSpPr>
        <p:spPr>
          <a:xfrm>
            <a:off x="676917" y="5053587"/>
            <a:ext cx="1072730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ar-SA" sz="5400" b="1" dirty="0">
                <a:ln w="22225">
                  <a:solidFill>
                    <a:srgbClr val="3C9770"/>
                  </a:solidFill>
                  <a:prstDash val="solid"/>
                </a:ln>
                <a:solidFill>
                  <a:srgbClr val="3C9770">
                    <a:lumMod val="40000"/>
                    <a:lumOff val="60000"/>
                  </a:srgbClr>
                </a:solidFill>
                <a:hlinkClick r:id="" action="ppaction://hlinkshowjump?jump=nextslide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يَتْبَع</a:t>
            </a:r>
            <a:endParaRPr lang="he-IL" sz="5400" b="1" dirty="0">
              <a:ln w="22225">
                <a:solidFill>
                  <a:srgbClr val="3C9770"/>
                </a:solidFill>
                <a:prstDash val="solid"/>
              </a:ln>
              <a:solidFill>
                <a:srgbClr val="3C9770">
                  <a:lumMod val="40000"/>
                  <a:lumOff val="6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77256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23AEE717-E74C-450D-9E6F-EF9D416ED1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dirty="0">
                <a:solidFill>
                  <a:srgbClr val="FF0000"/>
                </a:solidFill>
              </a:rPr>
              <a:t>ما هو الاسم الذي لا يتم المعنى الا به؟</a:t>
            </a:r>
            <a:endParaRPr lang="he-IL" dirty="0">
              <a:solidFill>
                <a:srgbClr val="FF0000"/>
              </a:solidFill>
            </a:endParaRPr>
          </a:p>
        </p:txBody>
      </p:sp>
      <p:sp>
        <p:nvSpPr>
          <p:cNvPr id="3" name="מציין מיקום תוכן 2">
            <a:extLst>
              <a:ext uri="{FF2B5EF4-FFF2-40B4-BE49-F238E27FC236}">
                <a16:creationId xmlns:a16="http://schemas.microsoft.com/office/drawing/2014/main" id="{73FDB2DF-9E97-4828-B691-BA830940F2E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endParaRPr lang="ar-SA" sz="4800" dirty="0"/>
          </a:p>
          <a:p>
            <a:pPr algn="ctr"/>
            <a:r>
              <a:rPr lang="ar-SA" sz="4800" dirty="0"/>
              <a:t>     الجواب : الاسم الموصول</a:t>
            </a:r>
            <a:endParaRPr lang="he-IL" sz="4800" dirty="0"/>
          </a:p>
        </p:txBody>
      </p:sp>
      <p:sp>
        <p:nvSpPr>
          <p:cNvPr id="4" name="מלבן 3">
            <a:extLst>
              <a:ext uri="{FF2B5EF4-FFF2-40B4-BE49-F238E27FC236}">
                <a16:creationId xmlns:a16="http://schemas.microsoft.com/office/drawing/2014/main" id="{9E83DB1D-1F88-4783-A990-AEA1AB40203A}"/>
              </a:ext>
            </a:extLst>
          </p:cNvPr>
          <p:cNvSpPr/>
          <p:nvPr/>
        </p:nvSpPr>
        <p:spPr>
          <a:xfrm>
            <a:off x="1174066" y="4952538"/>
            <a:ext cx="1072730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ar-SA" sz="5400" b="1" dirty="0">
                <a:ln w="22225">
                  <a:solidFill>
                    <a:srgbClr val="3C9770"/>
                  </a:solidFill>
                  <a:prstDash val="solid"/>
                </a:ln>
                <a:solidFill>
                  <a:srgbClr val="3C9770">
                    <a:lumMod val="40000"/>
                    <a:lumOff val="60000"/>
                  </a:srgbClr>
                </a:solidFill>
                <a:hlinkClick r:id="" action="ppaction://hlinkshowjump?jump=nextslide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يَتْبَع</a:t>
            </a:r>
            <a:endParaRPr lang="he-IL" sz="5400" b="1" dirty="0">
              <a:ln w="22225">
                <a:solidFill>
                  <a:srgbClr val="3C9770"/>
                </a:solidFill>
                <a:prstDash val="solid"/>
              </a:ln>
              <a:solidFill>
                <a:srgbClr val="3C9770">
                  <a:lumMod val="40000"/>
                  <a:lumOff val="6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18548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מציין מיקום תוכן 2">
            <a:extLst>
              <a:ext uri="{FF2B5EF4-FFF2-40B4-BE49-F238E27FC236}">
                <a16:creationId xmlns:a16="http://schemas.microsoft.com/office/drawing/2014/main" id="{DEC5CF85-EC44-48CA-BC01-AFF00A9FD1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84178" y="887929"/>
            <a:ext cx="9601196" cy="5326439"/>
          </a:xfrm>
        </p:spPr>
        <p:txBody>
          <a:bodyPr/>
          <a:lstStyle/>
          <a:p>
            <a:endParaRPr lang="ar-SA" dirty="0"/>
          </a:p>
          <a:p>
            <a:endParaRPr lang="ar-SA" dirty="0"/>
          </a:p>
          <a:p>
            <a:endParaRPr lang="ar-SA" dirty="0"/>
          </a:p>
          <a:p>
            <a:endParaRPr lang="ar-SA" dirty="0"/>
          </a:p>
          <a:p>
            <a:endParaRPr lang="ar-SA" dirty="0"/>
          </a:p>
          <a:p>
            <a:endParaRPr lang="ar-SA" dirty="0"/>
          </a:p>
          <a:p>
            <a:endParaRPr lang="ar-SA" dirty="0"/>
          </a:p>
          <a:p>
            <a:endParaRPr lang="he-IL" dirty="0"/>
          </a:p>
        </p:txBody>
      </p:sp>
      <p:sp>
        <p:nvSpPr>
          <p:cNvPr id="4" name="מלבן 3">
            <a:extLst>
              <a:ext uri="{FF2B5EF4-FFF2-40B4-BE49-F238E27FC236}">
                <a16:creationId xmlns:a16="http://schemas.microsoft.com/office/drawing/2014/main" id="{B3F1D52C-4C31-4E03-81F9-1CCF7979570E}"/>
              </a:ext>
            </a:extLst>
          </p:cNvPr>
          <p:cNvSpPr/>
          <p:nvPr/>
        </p:nvSpPr>
        <p:spPr>
          <a:xfrm>
            <a:off x="7966982" y="1369355"/>
            <a:ext cx="2667717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3600" b="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قَرَأتُ القصة</a:t>
            </a:r>
            <a:r>
              <a:rPr lang="ar-SA" sz="3600" b="1" cap="none" spc="0" dirty="0">
                <a:ln w="12700" cmpd="sng">
                  <a:solidFill>
                    <a:srgbClr val="A23C33"/>
                  </a:solidFill>
                  <a:prstDash val="solid"/>
                </a:ln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ar-SA" sz="3600" b="1" cap="none" spc="0" dirty="0">
                <a:ln w="12700" cmpd="sng">
                  <a:solidFill>
                    <a:srgbClr val="A23C33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التي</a:t>
            </a:r>
            <a:endParaRPr lang="he-IL" sz="3600" b="0" cap="none" spc="0" dirty="0">
              <a:ln w="0"/>
              <a:solidFill>
                <a:srgbClr val="FF000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5" name="מלבן 4">
            <a:extLst>
              <a:ext uri="{FF2B5EF4-FFF2-40B4-BE49-F238E27FC236}">
                <a16:creationId xmlns:a16="http://schemas.microsoft.com/office/drawing/2014/main" id="{5FD7711C-8573-4FFE-AABE-3C1676141F03}"/>
              </a:ext>
            </a:extLst>
          </p:cNvPr>
          <p:cNvSpPr/>
          <p:nvPr/>
        </p:nvSpPr>
        <p:spPr>
          <a:xfrm>
            <a:off x="3358552" y="1271700"/>
            <a:ext cx="2308645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4400" b="1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اشتراها أبي</a:t>
            </a:r>
            <a:endParaRPr lang="he-IL" sz="4400" b="1" cap="none" spc="0" dirty="0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6" name="מלבן 5">
            <a:extLst>
              <a:ext uri="{FF2B5EF4-FFF2-40B4-BE49-F238E27FC236}">
                <a16:creationId xmlns:a16="http://schemas.microsoft.com/office/drawing/2014/main" id="{7EFB01DA-B574-43DE-B885-E99932D823EB}"/>
              </a:ext>
            </a:extLst>
          </p:cNvPr>
          <p:cNvSpPr/>
          <p:nvPr/>
        </p:nvSpPr>
        <p:spPr>
          <a:xfrm>
            <a:off x="3041318" y="2620222"/>
            <a:ext cx="6109366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3200" b="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ما الجملة التي اتمت معنى الاسم الموصل التي؟</a:t>
            </a:r>
            <a:endParaRPr lang="he-IL" sz="32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7" name="מלבן 6">
            <a:extLst>
              <a:ext uri="{FF2B5EF4-FFF2-40B4-BE49-F238E27FC236}">
                <a16:creationId xmlns:a16="http://schemas.microsoft.com/office/drawing/2014/main" id="{1B0FD1EB-178A-4AD4-BDBB-B37DAE01E0EF}"/>
              </a:ext>
            </a:extLst>
          </p:cNvPr>
          <p:cNvSpPr/>
          <p:nvPr/>
        </p:nvSpPr>
        <p:spPr>
          <a:xfrm>
            <a:off x="4788400" y="3429000"/>
            <a:ext cx="279275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اشتراها ابي</a:t>
            </a:r>
            <a:endParaRPr lang="he-IL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2" name="מלבן 1">
            <a:extLst>
              <a:ext uri="{FF2B5EF4-FFF2-40B4-BE49-F238E27FC236}">
                <a16:creationId xmlns:a16="http://schemas.microsoft.com/office/drawing/2014/main" id="{B52F2842-5D7B-4C55-A12C-6FDA3C4448CC}"/>
              </a:ext>
            </a:extLst>
          </p:cNvPr>
          <p:cNvSpPr/>
          <p:nvPr/>
        </p:nvSpPr>
        <p:spPr>
          <a:xfrm>
            <a:off x="1206626" y="4725114"/>
            <a:ext cx="1072730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ar-SA" sz="5400" b="1" dirty="0">
                <a:ln w="22225">
                  <a:solidFill>
                    <a:srgbClr val="3C9770"/>
                  </a:solidFill>
                  <a:prstDash val="solid"/>
                </a:ln>
                <a:solidFill>
                  <a:srgbClr val="3C9770">
                    <a:lumMod val="40000"/>
                    <a:lumOff val="60000"/>
                  </a:srgbClr>
                </a:solidFill>
                <a:hlinkClick r:id="" action="ppaction://hlinkshowjump?jump=nextslide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يَتْبَع</a:t>
            </a:r>
            <a:endParaRPr lang="he-IL" sz="5400" b="1" dirty="0">
              <a:ln w="22225">
                <a:solidFill>
                  <a:srgbClr val="3C9770"/>
                </a:solidFill>
                <a:prstDash val="solid"/>
              </a:ln>
              <a:solidFill>
                <a:srgbClr val="3C9770">
                  <a:lumMod val="40000"/>
                  <a:lumOff val="6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3148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BD48D9D5-CEC3-4648-8C72-FB26087CCC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/>
              <a:t>ماذا نسمي الجملة التي تأتي بعد الاسم الموصول؟</a:t>
            </a:r>
            <a:endParaRPr lang="he-IL" dirty="0"/>
          </a:p>
        </p:txBody>
      </p:sp>
      <p:sp>
        <p:nvSpPr>
          <p:cNvPr id="3" name="מציין מיקום תוכן 2">
            <a:extLst>
              <a:ext uri="{FF2B5EF4-FFF2-40B4-BE49-F238E27FC236}">
                <a16:creationId xmlns:a16="http://schemas.microsoft.com/office/drawing/2014/main" id="{4CE3A75F-3D6A-427F-A928-90980843C4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dirty="0"/>
          </a:p>
          <a:p>
            <a:endParaRPr lang="he-IL" dirty="0"/>
          </a:p>
        </p:txBody>
      </p:sp>
      <p:sp>
        <p:nvSpPr>
          <p:cNvPr id="4" name="מלבן 3">
            <a:extLst>
              <a:ext uri="{FF2B5EF4-FFF2-40B4-BE49-F238E27FC236}">
                <a16:creationId xmlns:a16="http://schemas.microsoft.com/office/drawing/2014/main" id="{FEED2BAD-FE41-4E80-B254-E7A89E2F6C5F}"/>
              </a:ext>
            </a:extLst>
          </p:cNvPr>
          <p:cNvSpPr/>
          <p:nvPr/>
        </p:nvSpPr>
        <p:spPr>
          <a:xfrm>
            <a:off x="3277338" y="3136011"/>
            <a:ext cx="563732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ar-SA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جملة صلة</a:t>
            </a:r>
            <a:endParaRPr lang="he-IL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5" name="מלבן 4">
            <a:extLst>
              <a:ext uri="{FF2B5EF4-FFF2-40B4-BE49-F238E27FC236}">
                <a16:creationId xmlns:a16="http://schemas.microsoft.com/office/drawing/2014/main" id="{A112FA76-1F72-47B7-BC5F-6F6087E667C3}"/>
              </a:ext>
            </a:extLst>
          </p:cNvPr>
          <p:cNvSpPr/>
          <p:nvPr/>
        </p:nvSpPr>
        <p:spPr>
          <a:xfrm>
            <a:off x="1111922" y="5223471"/>
            <a:ext cx="1072730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ar-SA" sz="5400" b="1" dirty="0">
                <a:ln w="22225">
                  <a:solidFill>
                    <a:srgbClr val="3C9770"/>
                  </a:solidFill>
                  <a:prstDash val="solid"/>
                </a:ln>
                <a:solidFill>
                  <a:srgbClr val="3C9770">
                    <a:lumMod val="40000"/>
                    <a:lumOff val="60000"/>
                  </a:srgbClr>
                </a:solidFill>
                <a:hlinkClick r:id="" action="ppaction://hlinkshowjump?jump=nextslide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يَتْبَع</a:t>
            </a:r>
            <a:endParaRPr lang="he-IL" sz="5400" b="1" dirty="0">
              <a:ln w="22225">
                <a:solidFill>
                  <a:srgbClr val="3C9770"/>
                </a:solidFill>
                <a:prstDash val="solid"/>
              </a:ln>
              <a:solidFill>
                <a:srgbClr val="3C9770">
                  <a:lumMod val="40000"/>
                  <a:lumOff val="6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21926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A96868B5-88A1-456D-A5DF-8B577E4DC0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/>
              <a:t>استنتاج</a:t>
            </a:r>
            <a:endParaRPr lang="he-IL" dirty="0"/>
          </a:p>
        </p:txBody>
      </p:sp>
      <p:sp>
        <p:nvSpPr>
          <p:cNvPr id="3" name="מציין מיקום תוכן 2">
            <a:extLst>
              <a:ext uri="{FF2B5EF4-FFF2-40B4-BE49-F238E27FC236}">
                <a16:creationId xmlns:a16="http://schemas.microsoft.com/office/drawing/2014/main" id="{5BE747A8-39EF-44F3-9887-1A7DF28FF3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92783" y="2556932"/>
            <a:ext cx="8703813" cy="3071511"/>
          </a:xfrm>
        </p:spPr>
        <p:txBody>
          <a:bodyPr/>
          <a:lstStyle/>
          <a:p>
            <a:endParaRPr lang="he-IL" dirty="0"/>
          </a:p>
        </p:txBody>
      </p:sp>
      <p:sp>
        <p:nvSpPr>
          <p:cNvPr id="4" name="מלבן: פינות עליונות חתוכות 3">
            <a:extLst>
              <a:ext uri="{FF2B5EF4-FFF2-40B4-BE49-F238E27FC236}">
                <a16:creationId xmlns:a16="http://schemas.microsoft.com/office/drawing/2014/main" id="{896A562D-3B59-4701-9BAE-55660D310C37}"/>
              </a:ext>
            </a:extLst>
          </p:cNvPr>
          <p:cNvSpPr/>
          <p:nvPr/>
        </p:nvSpPr>
        <p:spPr>
          <a:xfrm>
            <a:off x="2455421" y="2425798"/>
            <a:ext cx="8353888" cy="3169328"/>
          </a:xfrm>
          <a:prstGeom prst="snip2Same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600" dirty="0">
                <a:solidFill>
                  <a:schemeClr val="tx1"/>
                </a:solidFill>
              </a:rPr>
              <a:t>الاسم الموصول: هو اسم لا يتم معناه الا بجملة تأتي</a:t>
            </a:r>
          </a:p>
          <a:p>
            <a:pPr algn="ctr"/>
            <a:r>
              <a:rPr lang="ar-SA" sz="3600" dirty="0">
                <a:solidFill>
                  <a:schemeClr val="tx1"/>
                </a:solidFill>
              </a:rPr>
              <a:t>بعده تسمى </a:t>
            </a:r>
            <a:r>
              <a:rPr lang="ar-SA" sz="3600">
                <a:solidFill>
                  <a:schemeClr val="tx1"/>
                </a:solidFill>
              </a:rPr>
              <a:t>صلة الموصول</a:t>
            </a:r>
            <a:endParaRPr lang="ar-SA" sz="3600" dirty="0">
              <a:solidFill>
                <a:schemeClr val="tx1"/>
              </a:solidFill>
            </a:endParaRPr>
          </a:p>
        </p:txBody>
      </p:sp>
      <p:sp>
        <p:nvSpPr>
          <p:cNvPr id="5" name="מלבן 4">
            <a:extLst>
              <a:ext uri="{FF2B5EF4-FFF2-40B4-BE49-F238E27FC236}">
                <a16:creationId xmlns:a16="http://schemas.microsoft.com/office/drawing/2014/main" id="{F1D2277E-E693-4EE6-A7C8-7D4C1237315B}"/>
              </a:ext>
            </a:extLst>
          </p:cNvPr>
          <p:cNvSpPr/>
          <p:nvPr/>
        </p:nvSpPr>
        <p:spPr>
          <a:xfrm>
            <a:off x="759037" y="5231141"/>
            <a:ext cx="1072730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ar-SA" sz="5400" b="1" dirty="0">
                <a:ln w="22225">
                  <a:solidFill>
                    <a:srgbClr val="3C9770"/>
                  </a:solidFill>
                  <a:prstDash val="solid"/>
                </a:ln>
                <a:solidFill>
                  <a:srgbClr val="3C9770">
                    <a:lumMod val="40000"/>
                    <a:lumOff val="60000"/>
                  </a:srgbClr>
                </a:solidFill>
                <a:hlinkClick r:id="" action="ppaction://hlinkshowjump?jump=nextslide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يَتْبَع</a:t>
            </a:r>
            <a:endParaRPr lang="he-IL" sz="5400" b="1" dirty="0">
              <a:ln w="22225">
                <a:solidFill>
                  <a:srgbClr val="3C9770"/>
                </a:solidFill>
                <a:prstDash val="solid"/>
              </a:ln>
              <a:solidFill>
                <a:srgbClr val="3C9770">
                  <a:lumMod val="40000"/>
                  <a:lumOff val="6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048742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אורגני">
  <a:themeElements>
    <a:clrScheme name="אורגני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אורגני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אורגני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118</TotalTime>
  <Words>243</Words>
  <Application>Microsoft Office PowerPoint</Application>
  <PresentationFormat>מסך רחב</PresentationFormat>
  <Paragraphs>68</Paragraphs>
  <Slides>11</Slides>
  <Notes>0</Notes>
  <HiddenSlides>0</HiddenSlides>
  <MMClips>0</MMClips>
  <ScaleCrop>false</ScaleCrop>
  <HeadingPairs>
    <vt:vector size="6" baseType="variant">
      <vt:variant>
        <vt:lpstr>גופנים בשימוש</vt:lpstr>
      </vt:variant>
      <vt:variant>
        <vt:i4>4</vt:i4>
      </vt:variant>
      <vt:variant>
        <vt:lpstr>ערכת נושא</vt:lpstr>
      </vt:variant>
      <vt:variant>
        <vt:i4>1</vt:i4>
      </vt:variant>
      <vt:variant>
        <vt:lpstr>כותרות שקופיות</vt:lpstr>
      </vt:variant>
      <vt:variant>
        <vt:i4>11</vt:i4>
      </vt:variant>
    </vt:vector>
  </HeadingPairs>
  <TitlesOfParts>
    <vt:vector size="16" baseType="lpstr">
      <vt:lpstr>Arial</vt:lpstr>
      <vt:lpstr>Franklin Gothic Book</vt:lpstr>
      <vt:lpstr>Garamond</vt:lpstr>
      <vt:lpstr>Wingdings 2</vt:lpstr>
      <vt:lpstr>אורגני</vt:lpstr>
      <vt:lpstr>بطاقات توجيه</vt:lpstr>
      <vt:lpstr>מצגת של PowerPoint‏</vt:lpstr>
      <vt:lpstr>التي</vt:lpstr>
      <vt:lpstr>الذي</vt:lpstr>
      <vt:lpstr>الذين</vt:lpstr>
      <vt:lpstr>ما هو الاسم الذي لا يتم المعنى الا به؟</vt:lpstr>
      <vt:lpstr>מצגת של PowerPoint‏</vt:lpstr>
      <vt:lpstr>ماذا نسمي الجملة التي تأتي بعد الاسم الموصول؟</vt:lpstr>
      <vt:lpstr>استنتاج</vt:lpstr>
      <vt:lpstr>هيا لنستمع ونستمتع لأغنية الأسماء الموصولة</vt:lpstr>
      <vt:lpstr>מצגת של PowerPoint‏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بطاقات توجيه</dc:title>
  <dc:creator>zina agbaria</dc:creator>
  <cp:lastModifiedBy>zina agbaria</cp:lastModifiedBy>
  <cp:revision>11</cp:revision>
  <dcterms:created xsi:type="dcterms:W3CDTF">2020-05-12T02:38:09Z</dcterms:created>
  <dcterms:modified xsi:type="dcterms:W3CDTF">2020-05-12T08:26:52Z</dcterms:modified>
</cp:coreProperties>
</file>