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22"/>
  </p:notesMasterIdLst>
  <p:sldIdLst>
    <p:sldId id="311" r:id="rId2"/>
    <p:sldId id="261" r:id="rId3"/>
    <p:sldId id="262" r:id="rId4"/>
    <p:sldId id="336" r:id="rId5"/>
    <p:sldId id="346" r:id="rId6"/>
    <p:sldId id="347" r:id="rId7"/>
    <p:sldId id="281" r:id="rId8"/>
    <p:sldId id="338" r:id="rId9"/>
    <p:sldId id="339" r:id="rId10"/>
    <p:sldId id="348" r:id="rId11"/>
    <p:sldId id="340" r:id="rId12"/>
    <p:sldId id="343" r:id="rId13"/>
    <p:sldId id="341" r:id="rId14"/>
    <p:sldId id="349" r:id="rId15"/>
    <p:sldId id="344" r:id="rId16"/>
    <p:sldId id="345" r:id="rId17"/>
    <p:sldId id="287" r:id="rId18"/>
    <p:sldId id="350" r:id="rId19"/>
    <p:sldId id="265" r:id="rId20"/>
    <p:sldId id="320" r:id="rId21"/>
  </p:sldIdLst>
  <p:sldSz cx="12192000" cy="6858000"/>
  <p:notesSz cx="6797675" cy="9926638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Alef" panose="020B0604020202020204" charset="-79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24">
          <p15:clr>
            <a:srgbClr val="A4A3A4"/>
          </p15:clr>
        </p15:guide>
        <p15:guide id="2" pos="38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9" roundtripDataSignature="AMtx7migPMszHxDdxnXXV2fRhwXjI5sIm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san ayob" initials="ha" lastIdx="4" clrIdx="0">
    <p:extLst/>
  </p:cmAuthor>
  <p:cmAuthor id="2" name="חסן איוב" initials="חא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סגנון ביניים 2 - הדגשה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1479" autoAdjust="0"/>
  </p:normalViewPr>
  <p:slideViewPr>
    <p:cSldViewPr snapToGrid="0">
      <p:cViewPr varScale="1">
        <p:scale>
          <a:sx n="80" d="100"/>
          <a:sy n="80" d="100"/>
        </p:scale>
        <p:origin x="1758" y="2040"/>
      </p:cViewPr>
      <p:guideLst>
        <p:guide orient="horz" pos="2024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43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909320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/>
              <a:t>اكتبوا</a:t>
            </a:r>
            <a:r>
              <a:rPr lang="ar-SA" baseline="0" dirty="0"/>
              <a:t> النصّ الملائم وكذلك المعدّات المطلوبة. </a:t>
            </a:r>
            <a:endParaRPr lang="he-IL" dirty="0"/>
          </a:p>
          <a:p>
            <a:pPr algn="r" rt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F965BA-DA3B-EB42-8F73-FDBE27A0A657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3607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6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 sz="1200" b="1" dirty="0"/>
              <a:t>משך השקף: 2 דקות</a:t>
            </a:r>
            <a:endParaRPr dirty="0"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 sz="1200" dirty="0">
                <a:solidFill>
                  <a:schemeClr val="dk1"/>
                </a:solidFill>
              </a:rPr>
              <a:t>הציגו את עצמכם ואת מהלך השיעור:</a:t>
            </a:r>
            <a:endParaRPr dirty="0"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 sz="1200" dirty="0">
                <a:solidFill>
                  <a:schemeClr val="dk1"/>
                </a:solidFill>
              </a:rPr>
              <a:t>מוזמנים לפנות בצורה אישית לתלמידים:</a:t>
            </a:r>
            <a:r>
              <a:rPr lang="x-none" sz="1200" dirty="0"/>
              <a:t/>
            </a:r>
            <a:br>
              <a:rPr lang="x-none" sz="1200" dirty="0"/>
            </a:br>
            <a:r>
              <a:rPr lang="x-none" sz="1200" dirty="0">
                <a:solidFill>
                  <a:srgbClr val="2F5496"/>
                </a:solidFill>
              </a:rPr>
              <a:t>דוגמה לטקסט שייאמר בעל פה: "שלום, שמי___. אני מורה ל____ ממקום בארץ____. מה שלומכם? אני שמח/ה שהצטרפתם אליי", וכו'.</a:t>
            </a:r>
            <a:endParaRPr dirty="0"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 sz="1200" dirty="0">
                <a:solidFill>
                  <a:schemeClr val="dk1"/>
                </a:solidFill>
              </a:rPr>
              <a:t>נושא השיעור ומה מטרתו:</a:t>
            </a:r>
            <a:br>
              <a:rPr lang="x-none" sz="1200" dirty="0">
                <a:solidFill>
                  <a:schemeClr val="dk1"/>
                </a:solidFill>
              </a:rPr>
            </a:br>
            <a:r>
              <a:rPr lang="x-none" sz="1200" dirty="0">
                <a:solidFill>
                  <a:srgbClr val="2F5496"/>
                </a:solidFill>
              </a:rPr>
              <a:t>דוגמה לטקסט שייאמר בעל פה: "בשיעור הזה נלמד על_________. הצטרפו אליי ויהיה לנו כיף. מוכנים? מתחילים!"</a:t>
            </a:r>
            <a:endParaRPr dirty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1" dirty="0"/>
          </a:p>
          <a:p>
            <a:pPr marL="133350" lvl="0" indent="0" algn="r" rtl="1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x-none" sz="1200" b="1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נתחיל ב…. </a:t>
            </a:r>
            <a:r>
              <a:rPr lang="x-none" sz="1200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 (שלב פתיח השיעור)</a:t>
            </a:r>
            <a:endParaRPr dirty="0"/>
          </a:p>
          <a:p>
            <a:pPr marL="13335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 b="1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נמשיך בלגלות</a:t>
            </a:r>
            <a:r>
              <a:rPr lang="x-none" sz="1200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 (שלב הלימוד / הקניה - כתבו כאן שאלה מסקרנת שתיתן מענה על מטרת השיעור) </a:t>
            </a:r>
            <a:endParaRPr dirty="0"/>
          </a:p>
          <a:p>
            <a:pPr marL="13335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 b="1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נתנסה ב… </a:t>
            </a:r>
            <a:r>
              <a:rPr lang="x-none" sz="1200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(שלב התרגול / התנסות)</a:t>
            </a:r>
            <a:r>
              <a:rPr lang="x-none" sz="1200" b="1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 </a:t>
            </a:r>
            <a:endParaRPr dirty="0"/>
          </a:p>
          <a:p>
            <a:pPr marL="133350" lvl="0" indent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x-none" sz="1200" b="1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נסכם  </a:t>
            </a:r>
            <a:r>
              <a:rPr lang="x-none" sz="1200" dirty="0">
                <a:solidFill>
                  <a:schemeClr val="dk1"/>
                </a:solidFill>
                <a:latin typeface="Alef"/>
                <a:ea typeface="Alef"/>
                <a:cs typeface="Alef"/>
                <a:sym typeface="Alef"/>
              </a:rPr>
              <a:t>(שלב סיכום השיעור)</a:t>
            </a:r>
            <a:endParaRPr dirty="0"/>
          </a:p>
        </p:txBody>
      </p:sp>
      <p:sp>
        <p:nvSpPr>
          <p:cNvPr id="246" name="Google Shape;246;p6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p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5875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x-none"/>
              <a:t>למחוק שקופית זו אם אין בה צורך.</a:t>
            </a:r>
            <a:endParaRPr/>
          </a:p>
          <a:p>
            <a:pPr marL="15875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b="1"/>
          </a:p>
          <a:p>
            <a:pPr marL="15875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x-none" sz="1200" b="1"/>
              <a:t>משך השקף: דקה</a:t>
            </a:r>
            <a:endParaRPr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 sz="1200"/>
              <a:t>בשקף זה ודאו שכולם הצטיידו בעזרים הנדרשים (מומלץ שעזרים אלו יהיו גם אצלכם עבור הדגמה).</a:t>
            </a:r>
            <a:endParaRPr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 sz="1200">
                <a:solidFill>
                  <a:srgbClr val="FF0000"/>
                </a:solidFill>
              </a:rPr>
              <a:t>מחקו את המיותר או הוסיפו במידת הצורך (הקפידו על זכויות היוצרים).</a:t>
            </a:r>
            <a:endParaRPr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>
              <a:solidFill>
                <a:srgbClr val="FF0000"/>
              </a:solidFill>
            </a:endParaRPr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 sz="1200">
                <a:solidFill>
                  <a:srgbClr val="FF0000"/>
                </a:solidFill>
              </a:rPr>
              <a:t>זה הזמן להציג את </a:t>
            </a:r>
            <a:r>
              <a:rPr lang="x-none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כללי ההתנהגות בשיעור: בקשו מהלומדים לסגור חלונות של יישומים אחרים במחשב, להרחיק אמצעים מסיחים, להתיישב בחדר שקט, להניח כוס מים לידם, ובעיקר להתמקד במפגש.</a:t>
            </a:r>
            <a:endParaRPr/>
          </a:p>
        </p:txBody>
      </p:sp>
      <p:sp>
        <p:nvSpPr>
          <p:cNvPr id="255" name="Google Shape;255;p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3FC86812-A25D-4859-8C23-766E3B52C3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4">
            <a:extLst>
              <a:ext uri="{FF2B5EF4-FFF2-40B4-BE49-F238E27FC236}">
                <a16:creationId xmlns:a16="http://schemas.microsoft.com/office/drawing/2014/main" id="{B707C191-4DEB-4A15-A0AB-AB477DD83F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3FC86812-A25D-4859-8C23-766E3B52C3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4">
            <a:extLst>
              <a:ext uri="{FF2B5EF4-FFF2-40B4-BE49-F238E27FC236}">
                <a16:creationId xmlns:a16="http://schemas.microsoft.com/office/drawing/2014/main" id="{B707C191-4DEB-4A15-A0AB-AB477DD83F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en-US" dirty="0"/>
          </a:p>
        </p:txBody>
      </p:sp>
    </p:spTree>
    <p:extLst>
      <p:ext uri="{BB962C8B-B14F-4D97-AF65-F5344CB8AC3E}">
        <p14:creationId xmlns:p14="http://schemas.microsoft.com/office/powerpoint/2010/main" val="2322396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x-non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4671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x-non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8064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 b="1"/>
              <a:t>משך השקף: עד 2 דקות</a:t>
            </a:r>
            <a:endParaRPr b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/>
              <a:t>שלב זה</a:t>
            </a:r>
            <a:r>
              <a:rPr lang="x-none">
                <a:solidFill>
                  <a:schemeClr val="dk1"/>
                </a:solidFill>
              </a:rPr>
              <a:t> ייצור חיבור קוגניטיבי ורלוונטיות בין הנושא הנלמד לידע הקודם של הלומדים.</a:t>
            </a:r>
            <a:endParaRPr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>
                <a:solidFill>
                  <a:schemeClr val="dk1"/>
                </a:solidFill>
              </a:rPr>
              <a:t>בכיתות נמוכות מומלץ שהחיבור יהיה מינורי וכללי. </a:t>
            </a:r>
            <a:br>
              <a:rPr lang="x-none">
                <a:solidFill>
                  <a:schemeClr val="dk1"/>
                </a:solidFill>
              </a:rPr>
            </a:br>
            <a:r>
              <a:rPr lang="x-none">
                <a:solidFill>
                  <a:schemeClr val="dk1"/>
                </a:solidFill>
              </a:rPr>
              <a:t>אם הועברו כבר שיעורים במקצוע, כדאי לחבר לידע שהועבר בשיעור הקודם.</a:t>
            </a:r>
            <a:endParaRPr/>
          </a:p>
          <a:p>
            <a:pPr marL="158750" lvl="0" indent="0" algn="r" rtl="1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>
                <a:solidFill>
                  <a:srgbClr val="FF0000"/>
                </a:solidFill>
              </a:rPr>
              <a:t>דוגמה לטקסט שייאמר בעל פה: </a:t>
            </a:r>
            <a:endParaRPr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>
                <a:solidFill>
                  <a:srgbClr val="FF0000"/>
                </a:solidFill>
              </a:rPr>
              <a:t>"יצא לכם לפגוש סיטואציה שבה... / בשיעורים הקודמים למדנו על… והיום נמשיך עם... / </a:t>
            </a:r>
            <a:endParaRPr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>
                <a:solidFill>
                  <a:srgbClr val="FF0000"/>
                </a:solidFill>
              </a:rPr>
              <a:t>יכול להיות שבבית הספר כבר עסקתם בנושא זה, וגם אם לא, לא נורא, זו ההזדמנות להכיר/להעמיק..."</a:t>
            </a:r>
            <a:endParaRPr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1"/>
          </a:p>
        </p:txBody>
      </p:sp>
      <p:sp>
        <p:nvSpPr>
          <p:cNvPr id="284" name="Google Shape;284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9221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3" name="Google Shape;283;p10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 b="1"/>
              <a:t>משך השקף: עד 2 דקות</a:t>
            </a:r>
            <a:endParaRPr b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0"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x-none"/>
              <a:t>שלב זה</a:t>
            </a:r>
            <a:r>
              <a:rPr lang="x-none">
                <a:solidFill>
                  <a:schemeClr val="dk1"/>
                </a:solidFill>
              </a:rPr>
              <a:t> ייצור חיבור קוגניטיבי ורלוונטיות בין הנושא הנלמד לידע הקודם של הלומדים.</a:t>
            </a:r>
            <a:endParaRPr/>
          </a:p>
          <a:p>
            <a:pPr marL="0" lvl="0" indent="0"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x-none">
                <a:solidFill>
                  <a:schemeClr val="dk1"/>
                </a:solidFill>
              </a:rPr>
              <a:t>בכיתות נמוכות מומלץ שהחיבור יהיה מינורי וכללי. </a:t>
            </a:r>
            <a:br>
              <a:rPr lang="x-none">
                <a:solidFill>
                  <a:schemeClr val="dk1"/>
                </a:solidFill>
              </a:rPr>
            </a:br>
            <a:r>
              <a:rPr lang="x-none">
                <a:solidFill>
                  <a:schemeClr val="dk1"/>
                </a:solidFill>
              </a:rPr>
              <a:t>אם הועברו כבר שיעורים במקצוע, כדאי לחבר לידע שהועבר בשיעור הקודם.</a:t>
            </a:r>
            <a:endParaRPr/>
          </a:p>
          <a:p>
            <a:pPr marL="158750" lvl="0" indent="0" algn="r" rtl="1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>
                <a:solidFill>
                  <a:srgbClr val="FF0000"/>
                </a:solidFill>
              </a:rPr>
              <a:t>דוגמה לטקסט שייאמר בעל פה: </a:t>
            </a:r>
            <a:endParaRPr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>
                <a:solidFill>
                  <a:srgbClr val="FF0000"/>
                </a:solidFill>
              </a:rPr>
              <a:t>"יצא לכם לפגוש סיטואציה שבה... / בשיעורים הקודמים למדנו על… והיום נמשיך עם... / </a:t>
            </a:r>
            <a:endParaRPr/>
          </a:p>
          <a:p>
            <a:pPr marL="158750" lvl="0" indent="0" algn="r" rtl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x-none">
                <a:solidFill>
                  <a:srgbClr val="FF0000"/>
                </a:solidFill>
              </a:rPr>
              <a:t>יכול להיות שבבית הספר כבר עסקתם בנושא זה, וגם אם לא, לא נורא, זו ההזדמנות להכיר/להעמיק..."</a:t>
            </a:r>
            <a:endParaRPr/>
          </a:p>
          <a:p>
            <a:pPr marL="0" lvl="0" indent="0" algn="r" rt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1"/>
          </a:p>
        </p:txBody>
      </p:sp>
      <p:sp>
        <p:nvSpPr>
          <p:cNvPr id="284" name="Google Shape;284;p10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x-none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NUL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כותרת ראשי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8E8959C-707A-374D-A37D-F0431F277F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-7354566" y="2026507"/>
            <a:ext cx="5045676" cy="50289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B22E21-BB18-2544-AECC-B480F0F96A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12947248" y="-3969273"/>
            <a:ext cx="5045676" cy="502891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E25FC14-1447-894C-9B3F-3393E44578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12700"/>
            <a:ext cx="12192000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555B5A-6A6C-3E4C-ADAE-778B7D2D0359}"/>
              </a:ext>
            </a:extLst>
          </p:cNvPr>
          <p:cNvSpPr/>
          <p:nvPr userDrawn="1"/>
        </p:nvSpPr>
        <p:spPr>
          <a:xfrm>
            <a:off x="2090531" y="2902421"/>
            <a:ext cx="8636822" cy="1217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C108D-DF17-D94D-B478-B1D39585A5A5}"/>
              </a:ext>
            </a:extLst>
          </p:cNvPr>
          <p:cNvSpPr/>
          <p:nvPr userDrawn="1"/>
        </p:nvSpPr>
        <p:spPr>
          <a:xfrm>
            <a:off x="5098472" y="1831503"/>
            <a:ext cx="5884533" cy="107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3E9F71-40EC-904A-998B-27EBBD81B7D8}"/>
              </a:ext>
            </a:extLst>
          </p:cNvPr>
          <p:cNvCxnSpPr>
            <a:cxnSpLocks/>
          </p:cNvCxnSpPr>
          <p:nvPr userDrawn="1"/>
        </p:nvCxnSpPr>
        <p:spPr>
          <a:xfrm>
            <a:off x="7156173" y="1639956"/>
            <a:ext cx="4005469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1DA4F9E-AC5E-4E44-B0D3-AD506CC1F2FB}"/>
              </a:ext>
            </a:extLst>
          </p:cNvPr>
          <p:cNvSpPr/>
          <p:nvPr userDrawn="1"/>
        </p:nvSpPr>
        <p:spPr>
          <a:xfrm rot="16200000">
            <a:off x="10880058" y="2083803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4CCDBE2-FBDE-6C46-8010-3BEB4D38025B}"/>
              </a:ext>
            </a:extLst>
          </p:cNvPr>
          <p:cNvCxnSpPr>
            <a:cxnSpLocks/>
          </p:cNvCxnSpPr>
          <p:nvPr userDrawn="1"/>
        </p:nvCxnSpPr>
        <p:spPr>
          <a:xfrm>
            <a:off x="2090531" y="4989650"/>
            <a:ext cx="5065642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81A4514E-A493-F241-AC14-15585885E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199" y="3025258"/>
            <a:ext cx="7816850" cy="1067468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שיעור חשבון לכיתה א</a:t>
            </a:r>
            <a:endParaRPr lang="x-none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22B399-0C27-314C-A9E5-A4C6E23B0F40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57199CA-CF9F-2040-A14F-9134F717DA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A931FB-F43D-E449-8EC5-C53927BF0CA6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9A49B985-D8AE-614D-A6BB-C3608106238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332187" y="886221"/>
            <a:ext cx="9150178" cy="2791691"/>
          </a:xfrm>
          <a:prstGeom prst="rect">
            <a:avLst/>
          </a:prstGeom>
        </p:spPr>
      </p:pic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881B4E06-64FF-B845-9777-320E6F126B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30833" y="4419771"/>
            <a:ext cx="6411268" cy="649357"/>
          </a:xfrm>
        </p:spPr>
        <p:txBody>
          <a:bodyPr>
            <a:normAutofit/>
          </a:bodyPr>
          <a:lstStyle>
            <a:lvl1pPr marL="0" indent="0" algn="l" rtl="1"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נושא השיעור: הרחבת שברים</a:t>
            </a:r>
            <a:endParaRPr lang="x-none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A5F5BE6-034E-F841-A2F4-1C5B1EEE6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30833" y="5191285"/>
            <a:ext cx="5099050" cy="560533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he-IL" dirty="0"/>
              <a:t>עם המורה: דנית כהן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74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6EAAB5F-1735-EF4E-B629-AFD8B71801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3765" y="1616765"/>
            <a:ext cx="3624470" cy="362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72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מה נלמד היו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FAD2F-8484-6F41-A7DB-68F52EBF0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5046" y="376561"/>
            <a:ext cx="10515600" cy="1325563"/>
          </a:xfrm>
        </p:spPr>
        <p:txBody>
          <a:bodyPr/>
          <a:lstStyle>
            <a:lvl1pPr algn="r" rtl="1"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מה נלמד היום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0BC21-AC41-C940-AECD-AA7CACFED78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algn="r" rtl="1">
              <a:buClr>
                <a:schemeClr val="accent2"/>
              </a:buCl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17BF2D-5C56-2347-98A3-34A4F9603254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AEDD64D-1669-CC4D-A40D-F4C1654A152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EEFE9A-A5D8-E143-B1EA-0A48F46D9FBA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8E9E340-F138-444F-A3A8-C621C8A24CE1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D763B7A-9108-A148-9406-56F54986D02B}"/>
              </a:ext>
            </a:extLst>
          </p:cNvPr>
          <p:cNvGrpSpPr/>
          <p:nvPr userDrawn="1"/>
        </p:nvGrpSpPr>
        <p:grpSpPr>
          <a:xfrm rot="10800000">
            <a:off x="8177063" y="10623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173E8D-1DC7-EA46-A2CF-77F707D4A43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61244C7-240F-A94A-B142-2E9C0513EF6E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1914BA5-ACCC-6D44-863F-9400125B1812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</p:grpSp>
    </p:spTree>
    <p:extLst>
      <p:ext uri="{BB962C8B-B14F-4D97-AF65-F5344CB8AC3E}">
        <p14:creationId xmlns:p14="http://schemas.microsoft.com/office/powerpoint/2010/main" val="258062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מה להביא לשיעור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 algn="r" rtl="1"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dirty="0"/>
              <a:t>מה להביא לשיעור?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1741679"/>
            <a:ext cx="5157787" cy="3684588"/>
          </a:xfrm>
        </p:spPr>
        <p:txBody>
          <a:bodyPr>
            <a:normAutofit/>
          </a:bodyPr>
          <a:lstStyle>
            <a:lvl1pPr algn="r" rtl="1"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741679"/>
            <a:ext cx="5183188" cy="3684588"/>
          </a:xfrm>
        </p:spPr>
        <p:txBody>
          <a:bodyPr>
            <a:normAutofit/>
          </a:bodyPr>
          <a:lstStyle>
            <a:lvl1pPr algn="r" rtl="1"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טקסט עם בולט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785665" y="181572"/>
            <a:ext cx="10244790" cy="506326"/>
            <a:chOff x="1748087" y="356936"/>
            <a:chExt cx="10244790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480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4347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הקניית יד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3D0ADF1-D847-284D-AE47-771521E2B2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244" b="63870"/>
          <a:stretch/>
        </p:blipFill>
        <p:spPr>
          <a:xfrm>
            <a:off x="0" y="0"/>
            <a:ext cx="12192000" cy="16380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81590" y="663126"/>
            <a:ext cx="8280000" cy="720000"/>
          </a:xfrm>
          <a:solidFill>
            <a:schemeClr val="accent1"/>
          </a:solidFill>
        </p:spPr>
        <p:txBody>
          <a:bodyPr anchor="b"/>
          <a:lstStyle>
            <a:lvl1pPr algn="r" rtl="1">
              <a:defRPr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הקניית ידע</a:t>
            </a:r>
            <a:endParaRPr lang="x-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BD9B8B-E13B-EB49-B17F-97A61BE20F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8720" y="1928813"/>
            <a:ext cx="10885543" cy="3844925"/>
          </a:xfrm>
        </p:spPr>
        <p:txBody>
          <a:bodyPr>
            <a:normAutofit/>
          </a:bodyPr>
          <a:lstStyle>
            <a:lvl1pPr marL="0" indent="0" algn="r" rtl="1">
              <a:buNone/>
              <a:defRPr sz="3600">
                <a:latin typeface="Calibri" panose="020F0502020204030204" pitchFamily="34" charset="0"/>
                <a:cs typeface="+mn-cs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19C3E0-9540-994D-9F88-1AA758EA24E6}"/>
              </a:ext>
            </a:extLst>
          </p:cNvPr>
          <p:cNvSpPr/>
          <p:nvPr userDrawn="1"/>
        </p:nvSpPr>
        <p:spPr>
          <a:xfrm rot="16200000">
            <a:off x="11332780" y="835199"/>
            <a:ext cx="176581" cy="176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6543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r" rtl="1"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תרגול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73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5D7F59B-EB58-334D-A4C0-1F5193957FC7}"/>
              </a:ext>
            </a:extLst>
          </p:cNvPr>
          <p:cNvSpPr/>
          <p:nvPr userDrawn="1"/>
        </p:nvSpPr>
        <p:spPr>
          <a:xfrm>
            <a:off x="464950" y="1690687"/>
            <a:ext cx="10779314" cy="2819319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DC6228F-AC9B-D646-885A-9EB36C602279}"/>
              </a:ext>
            </a:extLst>
          </p:cNvPr>
          <p:cNvGrpSpPr/>
          <p:nvPr userDrawn="1"/>
        </p:nvGrpSpPr>
        <p:grpSpPr>
          <a:xfrm>
            <a:off x="9323841" y="929939"/>
            <a:ext cx="1509481" cy="1509481"/>
            <a:chOff x="2479019" y="1273242"/>
            <a:chExt cx="3938567" cy="3938567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0E6B8A0-6C0C-564A-ABE2-193105432E2B}"/>
                </a:ext>
              </a:extLst>
            </p:cNvPr>
            <p:cNvSpPr/>
            <p:nvPr/>
          </p:nvSpPr>
          <p:spPr>
            <a:xfrm>
              <a:off x="2479019" y="1273242"/>
              <a:ext cx="3938567" cy="393856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6A3384C-D7AD-7D4F-93D6-2FD450FD3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8062" y="2062285"/>
              <a:ext cx="2360480" cy="2360480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65046" y="2561102"/>
            <a:ext cx="10074506" cy="1556031"/>
          </a:xfrm>
        </p:spPr>
        <p:txBody>
          <a:bodyPr/>
          <a:lstStyle>
            <a:lvl1pPr marL="0" marR="0" indent="0" algn="r" defTabSz="914400" rtl="1" eaLnBrk="1" fontAlgn="auto" latinLnBrk="0" hangingPunct="1">
              <a:lnSpc>
                <a:spcPts val="316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lang="en-US" sz="2800" b="0" i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r>
              <a:rPr lang="he-IL" dirty="0"/>
              <a:t>לחץ להוסיף סגנון טקסט גדול של תבנית בסיס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0074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מצגת מלאה בתרגו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3EEE-2C1E-B542-8225-9153493AC8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dirty="0"/>
              <a:t>המשך תרגול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2555F-AC29-CF40-A900-4B11F74D3B6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3C51F2-91FC-CF4D-8D50-E0D4C4B121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3758F3-DA41-7043-A36A-300D6DD6B73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dirty="0"/>
              <a:t>לחץ כדי לערוך סגנון כותרת 3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B1B37A-1CA3-A240-A716-DD9A47540CB3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buClr>
                <a:schemeClr val="accent2"/>
              </a:buClr>
              <a:defRPr sz="2600"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עם בולט של תבנית בסיס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30CA40-3AE6-8C40-B628-3B8B63BD0A0E}"/>
              </a:ext>
            </a:extLst>
          </p:cNvPr>
          <p:cNvGrpSpPr/>
          <p:nvPr userDrawn="1"/>
        </p:nvGrpSpPr>
        <p:grpSpPr>
          <a:xfrm>
            <a:off x="1489765" y="181572"/>
            <a:ext cx="10435013" cy="506326"/>
            <a:chOff x="1452187" y="356936"/>
            <a:chExt cx="10435013" cy="50632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34642-3CB6-A445-AA80-E1A2A04DB33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2187" y="573247"/>
              <a:ext cx="10244790" cy="38497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F0647F-5897-294F-87FC-777F34105B01}"/>
                </a:ext>
              </a:extLst>
            </p:cNvPr>
            <p:cNvSpPr/>
            <p:nvPr userDrawn="1"/>
          </p:nvSpPr>
          <p:spPr>
            <a:xfrm rot="16200000">
              <a:off x="11380874" y="35693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BCB72AB-9511-E340-859E-BC49A5D471A5}"/>
              </a:ext>
            </a:extLst>
          </p:cNvPr>
          <p:cNvSpPr/>
          <p:nvPr userDrawn="1"/>
        </p:nvSpPr>
        <p:spPr>
          <a:xfrm rot="10800000">
            <a:off x="11819101" y="314134"/>
            <a:ext cx="211354" cy="211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6448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פתר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2076BD-5D7C-FB4F-A698-C5362F42F443}"/>
              </a:ext>
            </a:extLst>
          </p:cNvPr>
          <p:cNvCxnSpPr>
            <a:cxnSpLocks/>
          </p:cNvCxnSpPr>
          <p:nvPr userDrawn="1"/>
        </p:nvCxnSpPr>
        <p:spPr>
          <a:xfrm>
            <a:off x="9092667" y="352323"/>
            <a:ext cx="3406917" cy="1280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3CC66965-9479-AB40-A1AD-3AFCE0BDB4B6}"/>
              </a:ext>
            </a:extLst>
          </p:cNvPr>
          <p:cNvSpPr/>
          <p:nvPr userDrawn="1"/>
        </p:nvSpPr>
        <p:spPr>
          <a:xfrm rot="16200000">
            <a:off x="8989719" y="249375"/>
            <a:ext cx="205896" cy="205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9495AA-1719-C54F-A2B2-87C6465A7079}"/>
              </a:ext>
            </a:extLst>
          </p:cNvPr>
          <p:cNvGrpSpPr/>
          <p:nvPr userDrawn="1"/>
        </p:nvGrpSpPr>
        <p:grpSpPr>
          <a:xfrm>
            <a:off x="358720" y="6187719"/>
            <a:ext cx="3913243" cy="506326"/>
            <a:chOff x="358720" y="6187719"/>
            <a:chExt cx="3913243" cy="50632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F870BD-9FE5-E147-B1BA-F94A387BF3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6434480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F6BABF9-7B82-D145-A1D5-BD487BC4353D}"/>
                </a:ext>
              </a:extLst>
            </p:cNvPr>
            <p:cNvSpPr/>
            <p:nvPr userDrawn="1"/>
          </p:nvSpPr>
          <p:spPr>
            <a:xfrm rot="16200000">
              <a:off x="358720" y="6187719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5F94E0-6697-AF4E-BBFD-30ABCB3C4440}"/>
                </a:ext>
              </a:extLst>
            </p:cNvPr>
            <p:cNvSpPr/>
            <p:nvPr userDrawn="1"/>
          </p:nvSpPr>
          <p:spPr>
            <a:xfrm>
              <a:off x="781297" y="635713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x-none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95C777-214E-CC4E-BBAB-5037EB3579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r>
              <a:rPr lang="he-IL" sz="4400" dirty="0"/>
              <a:t>פתרון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919D3-6070-BF4F-BBCA-96749A9742C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DAA31-6933-314B-860C-C516AAD6655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marR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marL="228600" marR="0" lvl="0" indent="-228600" algn="r" defTabSz="9144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he-IL" dirty="0"/>
              <a:t>לחץ כדי לערוך סגנון טקסט של </a:t>
            </a:r>
            <a:r>
              <a:rPr lang="en-US" dirty="0"/>
              <a:t/>
            </a:r>
            <a:br>
              <a:rPr lang="en-US" dirty="0"/>
            </a:br>
            <a:r>
              <a:rPr lang="he-IL" dirty="0"/>
              <a:t>תבנית בסיס</a:t>
            </a:r>
            <a:endParaRPr lang="en-US" dirty="0"/>
          </a:p>
          <a:p>
            <a:pPr lvl="0"/>
            <a:endParaRPr lang="he-IL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0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השיעור הבא יתחי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63796BD-313B-0044-809D-6D612DE59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4692FF9-9816-1A41-9F19-64AC89C4FE77}"/>
              </a:ext>
            </a:extLst>
          </p:cNvPr>
          <p:cNvSpPr/>
          <p:nvPr userDrawn="1"/>
        </p:nvSpPr>
        <p:spPr>
          <a:xfrm>
            <a:off x="3337577" y="646574"/>
            <a:ext cx="5473303" cy="54733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x-non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C76A5A-A9C6-4148-9667-BA78FBEC1DC5}"/>
              </a:ext>
            </a:extLst>
          </p:cNvPr>
          <p:cNvSpPr/>
          <p:nvPr userDrawn="1"/>
        </p:nvSpPr>
        <p:spPr>
          <a:xfrm>
            <a:off x="2953941" y="3446401"/>
            <a:ext cx="6284118" cy="12398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656235-C025-B341-B125-6E522FFD6056}"/>
              </a:ext>
            </a:extLst>
          </p:cNvPr>
          <p:cNvGrpSpPr/>
          <p:nvPr userDrawn="1"/>
        </p:nvGrpSpPr>
        <p:grpSpPr>
          <a:xfrm>
            <a:off x="9287641" y="5672000"/>
            <a:ext cx="3913243" cy="506326"/>
            <a:chOff x="358720" y="285496"/>
            <a:chExt cx="3913243" cy="506326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40DB9B-9ABC-1E4F-9E76-DE21BB13499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5046" y="532257"/>
              <a:ext cx="3406917" cy="1280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C0021A-4563-F644-839C-3313EE112D9E}"/>
                </a:ext>
              </a:extLst>
            </p:cNvPr>
            <p:cNvSpPr/>
            <p:nvPr userDrawn="1"/>
          </p:nvSpPr>
          <p:spPr>
            <a:xfrm rot="16200000">
              <a:off x="358720" y="285496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84F002-0837-5347-8BEB-C54BD7228FB1}"/>
                </a:ext>
              </a:extLst>
            </p:cNvPr>
            <p:cNvSpPr/>
            <p:nvPr userDrawn="1"/>
          </p:nvSpPr>
          <p:spPr>
            <a:xfrm>
              <a:off x="781297" y="454909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7E2A2-BC31-804E-BB02-2D2086ECA9A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9674" y="1524214"/>
            <a:ext cx="4552652" cy="22022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he-IL" dirty="0"/>
              <a:t>השיעור הבא</a:t>
            </a:r>
          </a:p>
          <a:p>
            <a:pPr lvl="0"/>
            <a:r>
              <a:rPr lang="he-IL" dirty="0"/>
              <a:t>יתחיל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473E13-CEF0-6945-8210-1865616E9834}"/>
              </a:ext>
            </a:extLst>
          </p:cNvPr>
          <p:cNvCxnSpPr>
            <a:cxnSpLocks/>
          </p:cNvCxnSpPr>
          <p:nvPr userDrawn="1"/>
        </p:nvCxnSpPr>
        <p:spPr>
          <a:xfrm>
            <a:off x="2377053" y="6178326"/>
            <a:ext cx="138588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22617BD7-5381-4D41-92AE-B0043113B420}"/>
              </a:ext>
            </a:extLst>
          </p:cNvPr>
          <p:cNvGrpSpPr/>
          <p:nvPr userDrawn="1"/>
        </p:nvGrpSpPr>
        <p:grpSpPr>
          <a:xfrm rot="10800000">
            <a:off x="11482153" y="140248"/>
            <a:ext cx="602703" cy="577326"/>
            <a:chOff x="781297" y="5586292"/>
            <a:chExt cx="602703" cy="5773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7FD482-59E1-C04B-9AF0-F8141BE66FDD}"/>
                </a:ext>
              </a:extLst>
            </p:cNvPr>
            <p:cNvSpPr/>
            <p:nvPr userDrawn="1"/>
          </p:nvSpPr>
          <p:spPr>
            <a:xfrm rot="16200000">
              <a:off x="781297" y="5657292"/>
              <a:ext cx="506326" cy="506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9A766D-D5BD-3E4B-AE40-5EF4614445A8}"/>
                </a:ext>
              </a:extLst>
            </p:cNvPr>
            <p:cNvSpPr/>
            <p:nvPr userDrawn="1"/>
          </p:nvSpPr>
          <p:spPr>
            <a:xfrm>
              <a:off x="1216502" y="5586292"/>
              <a:ext cx="167498" cy="1674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1" eaLnBrk="1" latinLnBrk="0" hangingPunct="1"/>
              <a:endParaRPr lang="x-none"/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5014CE-6431-0D4C-BAFF-39612F414400}"/>
              </a:ext>
            </a:extLst>
          </p:cNvPr>
          <p:cNvCxnSpPr>
            <a:cxnSpLocks/>
          </p:cNvCxnSpPr>
          <p:nvPr userDrawn="1"/>
        </p:nvCxnSpPr>
        <p:spPr>
          <a:xfrm>
            <a:off x="-678730" y="6456415"/>
            <a:ext cx="3455367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BD310FA-D564-9240-BAF3-B9933A5C61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64756" y="3704674"/>
            <a:ext cx="4662487" cy="81951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 lvl="0"/>
            <a:r>
              <a:rPr lang="he-IL" dirty="0"/>
              <a:t>בשעה 09:00</a:t>
            </a:r>
            <a:endParaRPr lang="x-non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964832-BAF5-B84F-9EE8-B31B27A731C8}"/>
              </a:ext>
            </a:extLst>
          </p:cNvPr>
          <p:cNvGrpSpPr/>
          <p:nvPr userDrawn="1"/>
        </p:nvGrpSpPr>
        <p:grpSpPr>
          <a:xfrm>
            <a:off x="-110840" y="110839"/>
            <a:ext cx="1530097" cy="1525930"/>
            <a:chOff x="8374611" y="4283110"/>
            <a:chExt cx="2300578" cy="229431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C0CB761-1CB6-FC4E-AEC0-ADBE45586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938"/>
            <a:stretch/>
          </p:blipFill>
          <p:spPr>
            <a:xfrm>
              <a:off x="8873684" y="4283110"/>
              <a:ext cx="1227785" cy="1519621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799BDF5-881F-3045-A642-F8E001DE02C9}"/>
                </a:ext>
              </a:extLst>
            </p:cNvPr>
            <p:cNvSpPr/>
            <p:nvPr/>
          </p:nvSpPr>
          <p:spPr>
            <a:xfrm>
              <a:off x="8374611" y="5883287"/>
              <a:ext cx="2300578" cy="6941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מדינת ישראל</a:t>
              </a:r>
            </a:p>
            <a:p>
              <a:pPr algn="ctr"/>
              <a:r>
                <a:rPr lang="x-none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משרד החינוך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834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70D38B66-81A0-8845-8E4D-270D26860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dirty="0"/>
              <a:t>כותרת</a:t>
            </a:r>
            <a:endParaRPr lang="x-none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2CD0408-AD14-FD42-8A6F-74A4E8842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lvl="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8405D05D-DFE2-6F4E-87B4-26A7DFF726D3}"/>
              </a:ext>
            </a:extLst>
          </p:cNvPr>
          <p:cNvSpPr txBox="1">
            <a:spLocks/>
          </p:cNvSpPr>
          <p:nvPr userDrawn="1"/>
        </p:nvSpPr>
        <p:spPr>
          <a:xfrm>
            <a:off x="5492813" y="6272468"/>
            <a:ext cx="1206375" cy="365125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fld id="{4ACF36E0-02F0-C24F-AEDD-AC692C7CD92B}" type="slidenum">
              <a:rPr lang="en-US" smtClean="0">
                <a:solidFill>
                  <a:srgbClr val="4285E3"/>
                </a:solidFill>
                <a:latin typeface="Arial" panose="020B0604020202020204" pitchFamily="34" charset="0"/>
                <a:cs typeface="+mn-cs"/>
              </a:rPr>
              <a:pPr algn="ctr" rtl="1"/>
              <a:t>‹#›</a:t>
            </a:fld>
            <a:endParaRPr lang="en-US" dirty="0">
              <a:solidFill>
                <a:srgbClr val="4285E3"/>
              </a:solidFill>
              <a:latin typeface="Arial" panose="020B0604020202020204" pitchFamily="34" charset="0"/>
              <a:cs typeface="+mn-c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0" r:id="rId2"/>
    <p:sldLayoutId id="2147483671" r:id="rId3"/>
    <p:sldLayoutId id="2147483672" r:id="rId4"/>
    <p:sldLayoutId id="2147483673" r:id="rId5"/>
    <p:sldLayoutId id="2147483679" r:id="rId6"/>
    <p:sldLayoutId id="2147483674" r:id="rId7"/>
    <p:sldLayoutId id="2147483675" r:id="rId8"/>
    <p:sldLayoutId id="2147483676" r:id="rId9"/>
    <p:sldLayoutId id="214748367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r" rtl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x-none" sz="4400" b="0" i="0" u="none" strike="noStrike" kern="1200" cap="none" dirty="0">
          <a:solidFill>
            <a:schemeClr val="tx1"/>
          </a:solidFill>
          <a:latin typeface="Calibri" panose="020F0502020204030204" pitchFamily="34" charset="0"/>
          <a:ea typeface="Open Sans" panose="020B0606030504020204" pitchFamily="34" charset="0"/>
          <a:cs typeface="+mn-cs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457200" marR="0" lvl="0" indent="-457200" algn="r" rtl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lang="en-US" sz="2800" b="0" i="0" u="none" strike="noStrike" kern="1200" cap="none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7083">
          <p15:clr>
            <a:srgbClr val="F26B43"/>
          </p15:clr>
        </p15:guide>
        <p15:guide id="2" orient="horz" pos="75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8353E3-2652-3F44-939F-0BCFCA29D2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65199" y="3240296"/>
            <a:ext cx="7816850" cy="852429"/>
          </a:xfrm>
        </p:spPr>
        <p:txBody>
          <a:bodyPr>
            <a:normAutofit fontScale="92500" lnSpcReduction="20000"/>
          </a:bodyPr>
          <a:lstStyle/>
          <a:p>
            <a:r>
              <a:rPr lang="ar-SA" dirty="0"/>
              <a:t>درس رياضيّات للصفّ الثالث </a:t>
            </a:r>
            <a:endParaRPr lang="x-none" dirty="0"/>
          </a:p>
          <a:p>
            <a:endParaRPr lang="x-none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2ECD639-8970-3D4B-AC28-B74B56B94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30833" y="4419771"/>
            <a:ext cx="6006262" cy="649357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ar-SA" dirty="0"/>
              <a:t>موضوع الدرس</a:t>
            </a:r>
            <a:r>
              <a:rPr lang="he-IL" dirty="0"/>
              <a:t>: </a:t>
            </a:r>
            <a:r>
              <a:rPr lang="ar-SA" dirty="0"/>
              <a:t>الضرب العمودي الطريقة المختصرة</a:t>
            </a:r>
          </a:p>
          <a:p>
            <a:pPr algn="r"/>
            <a:endParaRPr lang="x-non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316A64C-005C-F64F-B02E-13F57DD4C7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-119366" y="5939558"/>
            <a:ext cx="11363629" cy="560533"/>
          </a:xfrm>
        </p:spPr>
        <p:txBody>
          <a:bodyPr>
            <a:noAutofit/>
          </a:bodyPr>
          <a:lstStyle/>
          <a:p>
            <a:pPr algn="r"/>
            <a:r>
              <a:rPr lang="ar-SA" sz="2400" dirty="0"/>
              <a:t>الرجاء تزوّدوا بـ </a:t>
            </a:r>
            <a:r>
              <a:rPr lang="he-IL" sz="2400" dirty="0"/>
              <a:t>_____________________</a:t>
            </a:r>
            <a:endParaRPr lang="x-none" sz="2400" dirty="0"/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F813B7AB-6F21-3441-8779-6DAF0C6E3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94709">
            <a:off x="3733675" y="643429"/>
            <a:ext cx="658648" cy="2212383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E2ECD639-8970-3D4B-AC28-B74B56B9409F}"/>
              </a:ext>
            </a:extLst>
          </p:cNvPr>
          <p:cNvSpPr txBox="1">
            <a:spLocks/>
          </p:cNvSpPr>
          <p:nvPr/>
        </p:nvSpPr>
        <p:spPr>
          <a:xfrm>
            <a:off x="2030833" y="5069128"/>
            <a:ext cx="5147207" cy="649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Font typeface="+mj-lt"/>
              <a:buNone/>
              <a:defRPr lang="x-none" sz="3200" b="0" i="0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800100" indent="-342900" algn="r" defTabSz="914400" rtl="1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dirty="0"/>
              <a:t>مع المعلّم </a:t>
            </a:r>
            <a:r>
              <a:rPr lang="he-IL" dirty="0"/>
              <a:t>:</a:t>
            </a:r>
            <a:r>
              <a:rPr lang="ar-SA" dirty="0"/>
              <a:t> حسن ايوب</a:t>
            </a:r>
            <a:endParaRPr lang="he-IL" dirty="0"/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FD2F8C93-3FB3-4534-9C4B-BEBB9949F13D}"/>
              </a:ext>
            </a:extLst>
          </p:cNvPr>
          <p:cNvSpPr/>
          <p:nvPr/>
        </p:nvSpPr>
        <p:spPr>
          <a:xfrm>
            <a:off x="5462337" y="2129589"/>
            <a:ext cx="5197642" cy="560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51607-E157-47CE-860B-77E0A93DD1B8}"/>
              </a:ext>
            </a:extLst>
          </p:cNvPr>
          <p:cNvSpPr txBox="1"/>
          <p:nvPr/>
        </p:nvSpPr>
        <p:spPr>
          <a:xfrm>
            <a:off x="5811854" y="1979222"/>
            <a:ext cx="44986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AE" sz="4800" dirty="0">
                <a:solidFill>
                  <a:schemeClr val="bg1"/>
                </a:solidFill>
              </a:rPr>
              <a:t>منظومة بثّ قُطريّة</a:t>
            </a:r>
            <a:endParaRPr lang="he-I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5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590" y="663126"/>
            <a:ext cx="8280000" cy="720000"/>
          </a:xfrm>
        </p:spPr>
        <p:txBody>
          <a:bodyPr>
            <a:normAutofit fontScale="90000"/>
          </a:bodyPr>
          <a:lstStyle/>
          <a:p>
            <a:r>
              <a:rPr lang="ar-SA" dirty="0"/>
              <a:t>الضرب بالطريقة المفصلة والطريقة المختصرة</a:t>
            </a:r>
            <a:endParaRPr lang="en-US" dirty="0"/>
          </a:p>
        </p:txBody>
      </p:sp>
      <p:graphicFrame>
        <p:nvGraphicFramePr>
          <p:cNvPr id="9" name="טבלה 9">
            <a:extLst>
              <a:ext uri="{FF2B5EF4-FFF2-40B4-BE49-F238E27FC236}">
                <a16:creationId xmlns:a16="http://schemas.microsoft.com/office/drawing/2014/main" id="{850B95D7-0E49-4358-8795-7812F7228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335218"/>
              </p:ext>
            </p:extLst>
          </p:nvPr>
        </p:nvGraphicFramePr>
        <p:xfrm>
          <a:off x="7765386" y="1915298"/>
          <a:ext cx="3439888" cy="371420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74890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06824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570459"/>
                  </a:ext>
                </a:extLst>
              </a:tr>
            </a:tbl>
          </a:graphicData>
        </a:graphic>
      </p:graphicFrame>
      <p:cxnSp>
        <p:nvCxnSpPr>
          <p:cNvPr id="12" name="מחבר ישר 11">
            <a:extLst>
              <a:ext uri="{FF2B5EF4-FFF2-40B4-BE49-F238E27FC236}">
                <a16:creationId xmlns:a16="http://schemas.microsoft.com/office/drawing/2014/main" id="{F393936A-8EE2-4E0D-AC2D-76998CEB70B0}"/>
              </a:ext>
            </a:extLst>
          </p:cNvPr>
          <p:cNvCxnSpPr>
            <a:cxnSpLocks/>
          </p:cNvCxnSpPr>
          <p:nvPr/>
        </p:nvCxnSpPr>
        <p:spPr>
          <a:xfrm flipH="1">
            <a:off x="7864719" y="5096368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98DE0F38-0540-4935-8CED-7610F01EBC31}"/>
              </a:ext>
            </a:extLst>
          </p:cNvPr>
          <p:cNvCxnSpPr>
            <a:cxnSpLocks/>
          </p:cNvCxnSpPr>
          <p:nvPr/>
        </p:nvCxnSpPr>
        <p:spPr>
          <a:xfrm flipH="1">
            <a:off x="7808930" y="3464625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F8D08C6F-A12D-45F7-B242-086DEEC31FF0}"/>
              </a:ext>
            </a:extLst>
          </p:cNvPr>
          <p:cNvSpPr txBox="1"/>
          <p:nvPr/>
        </p:nvSpPr>
        <p:spPr>
          <a:xfrm>
            <a:off x="11217519" y="3499668"/>
            <a:ext cx="896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1</a:t>
            </a:r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67D8AF73-F62E-4C4F-B55D-5BF5599F8EFD}"/>
              </a:ext>
            </a:extLst>
          </p:cNvPr>
          <p:cNvSpPr txBox="1"/>
          <p:nvPr/>
        </p:nvSpPr>
        <p:spPr>
          <a:xfrm>
            <a:off x="11112436" y="4085818"/>
            <a:ext cx="1142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</a:t>
            </a:r>
            <a:r>
              <a:rPr lang="ar-SA" sz="2400" dirty="0"/>
              <a:t>30</a:t>
            </a:r>
            <a:endParaRPr lang="en-US" sz="2400" dirty="0"/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12071DF1-8F25-443B-878D-137E09B4F5D8}"/>
              </a:ext>
            </a:extLst>
          </p:cNvPr>
          <p:cNvSpPr txBox="1"/>
          <p:nvPr/>
        </p:nvSpPr>
        <p:spPr>
          <a:xfrm>
            <a:off x="10446898" y="2918600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C3C10836-57A2-455B-8492-9793FE3EEDBB}"/>
              </a:ext>
            </a:extLst>
          </p:cNvPr>
          <p:cNvSpPr txBox="1"/>
          <p:nvPr/>
        </p:nvSpPr>
        <p:spPr>
          <a:xfrm>
            <a:off x="8170254" y="2825367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EDED1A0-0318-44FF-ADFE-114FC3C706C5}"/>
              </a:ext>
            </a:extLst>
          </p:cNvPr>
          <p:cNvSpPr txBox="1"/>
          <p:nvPr/>
        </p:nvSpPr>
        <p:spPr>
          <a:xfrm>
            <a:off x="10446898" y="3487095"/>
            <a:ext cx="714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9CC51BA-75EE-4373-9162-722122F2ADE0}"/>
              </a:ext>
            </a:extLst>
          </p:cNvPr>
          <p:cNvSpPr txBox="1"/>
          <p:nvPr/>
        </p:nvSpPr>
        <p:spPr>
          <a:xfrm>
            <a:off x="9533414" y="3967311"/>
            <a:ext cx="1684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9     0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30F268BB-8ADB-480B-9979-92DD5F25FD2D}"/>
              </a:ext>
            </a:extLst>
          </p:cNvPr>
          <p:cNvSpPr txBox="1"/>
          <p:nvPr/>
        </p:nvSpPr>
        <p:spPr>
          <a:xfrm>
            <a:off x="8893877" y="4574332"/>
            <a:ext cx="2079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6</a:t>
            </a:r>
            <a:r>
              <a:rPr lang="en-US" sz="2800" b="1" dirty="0"/>
              <a:t>      </a:t>
            </a:r>
            <a:r>
              <a:rPr lang="ar-SA" sz="2800" b="1" dirty="0"/>
              <a:t>0</a:t>
            </a:r>
            <a:r>
              <a:rPr lang="en-US" sz="2800" b="1" dirty="0"/>
              <a:t>     </a:t>
            </a:r>
            <a:r>
              <a:rPr lang="ar-SA" sz="2800" b="1" dirty="0"/>
              <a:t>0</a:t>
            </a:r>
            <a:endParaRPr lang="en-US" sz="2800" b="1" dirty="0"/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22577F72-DFE3-4EB3-A3F3-9683363EC876}"/>
              </a:ext>
            </a:extLst>
          </p:cNvPr>
          <p:cNvSpPr txBox="1"/>
          <p:nvPr/>
        </p:nvSpPr>
        <p:spPr>
          <a:xfrm>
            <a:off x="8576327" y="2320327"/>
            <a:ext cx="2511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 </a:t>
            </a:r>
            <a:r>
              <a:rPr lang="en-US" sz="2800" b="1" dirty="0"/>
              <a:t>2       </a:t>
            </a:r>
            <a:r>
              <a:rPr lang="ar-SA" sz="2800" b="1" dirty="0"/>
              <a:t>3</a:t>
            </a:r>
            <a:r>
              <a:rPr lang="en-US" sz="2800" b="1" dirty="0"/>
              <a:t>      1 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2DD1AF69-BBD8-4E34-92E9-9E80B71E42C0}"/>
              </a:ext>
            </a:extLst>
          </p:cNvPr>
          <p:cNvSpPr txBox="1"/>
          <p:nvPr/>
        </p:nvSpPr>
        <p:spPr>
          <a:xfrm>
            <a:off x="8041161" y="3755768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+</a:t>
            </a: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F01E379B-34AC-490D-8315-564B2583FB92}"/>
              </a:ext>
            </a:extLst>
          </p:cNvPr>
          <p:cNvSpPr txBox="1"/>
          <p:nvPr/>
        </p:nvSpPr>
        <p:spPr>
          <a:xfrm>
            <a:off x="11087748" y="4608426"/>
            <a:ext cx="1332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</a:t>
            </a:r>
            <a:r>
              <a:rPr lang="ar-SA" sz="2400" dirty="0"/>
              <a:t>200</a:t>
            </a:r>
            <a:endParaRPr lang="en-US" sz="2400" dirty="0"/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E4280314-3D11-4019-99AD-8DAA0063B00A}"/>
              </a:ext>
            </a:extLst>
          </p:cNvPr>
          <p:cNvSpPr txBox="1"/>
          <p:nvPr/>
        </p:nvSpPr>
        <p:spPr>
          <a:xfrm>
            <a:off x="10446898" y="5122402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1329E47C-10BD-4B05-A90E-69D277FCA778}"/>
              </a:ext>
            </a:extLst>
          </p:cNvPr>
          <p:cNvSpPr txBox="1"/>
          <p:nvPr/>
        </p:nvSpPr>
        <p:spPr>
          <a:xfrm>
            <a:off x="9688522" y="5114344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9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E46284B2-7246-4C15-BB37-D75D1BB6C3EF}"/>
              </a:ext>
            </a:extLst>
          </p:cNvPr>
          <p:cNvSpPr txBox="1"/>
          <p:nvPr/>
        </p:nvSpPr>
        <p:spPr>
          <a:xfrm>
            <a:off x="8792596" y="5114344"/>
            <a:ext cx="551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6</a:t>
            </a:r>
          </a:p>
        </p:txBody>
      </p:sp>
      <p:graphicFrame>
        <p:nvGraphicFramePr>
          <p:cNvPr id="37" name="טבלה 9">
            <a:extLst>
              <a:ext uri="{FF2B5EF4-FFF2-40B4-BE49-F238E27FC236}">
                <a16:creationId xmlns:a16="http://schemas.microsoft.com/office/drawing/2014/main" id="{223F31B4-2EFF-4E1C-B9F3-2A6A8AEA3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556098"/>
              </p:ext>
            </p:extLst>
          </p:nvPr>
        </p:nvGraphicFramePr>
        <p:xfrm>
          <a:off x="45986" y="1754616"/>
          <a:ext cx="3439888" cy="20808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</a:tbl>
          </a:graphicData>
        </a:graphic>
      </p:graphicFrame>
      <p:sp>
        <p:nvSpPr>
          <p:cNvPr id="39" name="תיבת טקסט 38">
            <a:extLst>
              <a:ext uri="{FF2B5EF4-FFF2-40B4-BE49-F238E27FC236}">
                <a16:creationId xmlns:a16="http://schemas.microsoft.com/office/drawing/2014/main" id="{E27AF364-AAB7-417B-AFFD-2B64C4004154}"/>
              </a:ext>
            </a:extLst>
          </p:cNvPr>
          <p:cNvSpPr txBox="1"/>
          <p:nvPr/>
        </p:nvSpPr>
        <p:spPr>
          <a:xfrm>
            <a:off x="2727498" y="2757918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40" name="תיבת טקסט 39">
            <a:extLst>
              <a:ext uri="{FF2B5EF4-FFF2-40B4-BE49-F238E27FC236}">
                <a16:creationId xmlns:a16="http://schemas.microsoft.com/office/drawing/2014/main" id="{9CCE43C5-609F-4633-A6EE-F39BCFDD93A9}"/>
              </a:ext>
            </a:extLst>
          </p:cNvPr>
          <p:cNvSpPr txBox="1"/>
          <p:nvPr/>
        </p:nvSpPr>
        <p:spPr>
          <a:xfrm>
            <a:off x="450854" y="266468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41" name="תיבת טקסט 40">
            <a:extLst>
              <a:ext uri="{FF2B5EF4-FFF2-40B4-BE49-F238E27FC236}">
                <a16:creationId xmlns:a16="http://schemas.microsoft.com/office/drawing/2014/main" id="{3D474D28-A31A-4E69-87C8-E12FF1F7C564}"/>
              </a:ext>
            </a:extLst>
          </p:cNvPr>
          <p:cNvSpPr txBox="1"/>
          <p:nvPr/>
        </p:nvSpPr>
        <p:spPr>
          <a:xfrm>
            <a:off x="856927" y="2159645"/>
            <a:ext cx="2511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 </a:t>
            </a:r>
            <a:r>
              <a:rPr lang="en-US" sz="2800" b="1" dirty="0"/>
              <a:t>2       </a:t>
            </a:r>
            <a:r>
              <a:rPr lang="ar-SA" sz="2800" b="1" dirty="0"/>
              <a:t>3</a:t>
            </a:r>
            <a:r>
              <a:rPr lang="en-US" sz="2800" b="1" dirty="0"/>
              <a:t>      1 </a:t>
            </a:r>
          </a:p>
        </p:txBody>
      </p:sp>
      <p:cxnSp>
        <p:nvCxnSpPr>
          <p:cNvPr id="42" name="מחבר ישר 41">
            <a:extLst>
              <a:ext uri="{FF2B5EF4-FFF2-40B4-BE49-F238E27FC236}">
                <a16:creationId xmlns:a16="http://schemas.microsoft.com/office/drawing/2014/main" id="{3128B566-27ED-4515-AC5D-665E6E2CC9A3}"/>
              </a:ext>
            </a:extLst>
          </p:cNvPr>
          <p:cNvCxnSpPr>
            <a:cxnSpLocks/>
          </p:cNvCxnSpPr>
          <p:nvPr/>
        </p:nvCxnSpPr>
        <p:spPr>
          <a:xfrm flipH="1">
            <a:off x="133074" y="3281138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902138C1-0B6A-485D-957B-B0485B0B3415}"/>
              </a:ext>
            </a:extLst>
          </p:cNvPr>
          <p:cNvSpPr txBox="1"/>
          <p:nvPr/>
        </p:nvSpPr>
        <p:spPr>
          <a:xfrm>
            <a:off x="3752514" y="1874816"/>
            <a:ext cx="3784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/>
              <a:t>الان سنتعلم كيف نحل بالطريقة المختصرة</a:t>
            </a:r>
            <a:endParaRPr lang="en-US" sz="2000" b="1" dirty="0"/>
          </a:p>
        </p:txBody>
      </p:sp>
      <p:sp>
        <p:nvSpPr>
          <p:cNvPr id="43" name="תיבת טקסט 42">
            <a:extLst>
              <a:ext uri="{FF2B5EF4-FFF2-40B4-BE49-F238E27FC236}">
                <a16:creationId xmlns:a16="http://schemas.microsoft.com/office/drawing/2014/main" id="{B1407670-286B-4BBA-A176-107654928EF5}"/>
              </a:ext>
            </a:extLst>
          </p:cNvPr>
          <p:cNvSpPr txBox="1"/>
          <p:nvPr/>
        </p:nvSpPr>
        <p:spPr>
          <a:xfrm>
            <a:off x="5944368" y="2699064"/>
            <a:ext cx="188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الاحاد: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5" name="תיבת טקסט 44">
            <a:extLst>
              <a:ext uri="{FF2B5EF4-FFF2-40B4-BE49-F238E27FC236}">
                <a16:creationId xmlns:a16="http://schemas.microsoft.com/office/drawing/2014/main" id="{6CCB1621-EC4A-4EEB-ABF0-453B184A7FBC}"/>
              </a:ext>
            </a:extLst>
          </p:cNvPr>
          <p:cNvSpPr txBox="1"/>
          <p:nvPr/>
        </p:nvSpPr>
        <p:spPr>
          <a:xfrm>
            <a:off x="4828610" y="2733933"/>
            <a:ext cx="71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3 آحاد</a:t>
            </a:r>
            <a:endParaRPr lang="en-US" sz="1800" b="1" dirty="0"/>
          </a:p>
        </p:txBody>
      </p:sp>
      <p:grpSp>
        <p:nvGrpSpPr>
          <p:cNvPr id="61" name="קבוצה 60">
            <a:extLst>
              <a:ext uri="{FF2B5EF4-FFF2-40B4-BE49-F238E27FC236}">
                <a16:creationId xmlns:a16="http://schemas.microsoft.com/office/drawing/2014/main" id="{C9336EE7-3D1C-43C9-934C-666B9E6CA0D4}"/>
              </a:ext>
            </a:extLst>
          </p:cNvPr>
          <p:cNvGrpSpPr/>
          <p:nvPr/>
        </p:nvGrpSpPr>
        <p:grpSpPr>
          <a:xfrm>
            <a:off x="3572400" y="2726240"/>
            <a:ext cx="1366865" cy="400110"/>
            <a:chOff x="3572400" y="2726240"/>
            <a:chExt cx="1366865" cy="400110"/>
          </a:xfrm>
        </p:grpSpPr>
        <p:sp>
          <p:nvSpPr>
            <p:cNvPr id="44" name="תיבת טקסט 43">
              <a:extLst>
                <a:ext uri="{FF2B5EF4-FFF2-40B4-BE49-F238E27FC236}">
                  <a16:creationId xmlns:a16="http://schemas.microsoft.com/office/drawing/2014/main" id="{FC132B74-9846-4DB4-B696-D6B3B8C9B8A0}"/>
                </a:ext>
              </a:extLst>
            </p:cNvPr>
            <p:cNvSpPr txBox="1"/>
            <p:nvPr/>
          </p:nvSpPr>
          <p:spPr>
            <a:xfrm>
              <a:off x="3572400" y="2726240"/>
              <a:ext cx="13668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3  X    1 =</a:t>
              </a:r>
            </a:p>
          </p:txBody>
        </p:sp>
        <p:sp>
          <p:nvSpPr>
            <p:cNvPr id="46" name="תיבת טקסט 45">
              <a:extLst>
                <a:ext uri="{FF2B5EF4-FFF2-40B4-BE49-F238E27FC236}">
                  <a16:creationId xmlns:a16="http://schemas.microsoft.com/office/drawing/2014/main" id="{D0330C83-ED26-41D3-8772-E2784727A9CD}"/>
                </a:ext>
              </a:extLst>
            </p:cNvPr>
            <p:cNvSpPr txBox="1"/>
            <p:nvPr/>
          </p:nvSpPr>
          <p:spPr>
            <a:xfrm>
              <a:off x="3947950" y="2764711"/>
              <a:ext cx="542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آحاد</a:t>
              </a:r>
              <a:endParaRPr lang="en-US" b="1" dirty="0"/>
            </a:p>
          </p:txBody>
        </p:sp>
      </p:grpSp>
      <p:sp>
        <p:nvSpPr>
          <p:cNvPr id="47" name="תיבת טקסט 46">
            <a:extLst>
              <a:ext uri="{FF2B5EF4-FFF2-40B4-BE49-F238E27FC236}">
                <a16:creationId xmlns:a16="http://schemas.microsoft.com/office/drawing/2014/main" id="{E7788665-D7CF-438A-9DD7-6AB61E5C11C0}"/>
              </a:ext>
            </a:extLst>
          </p:cNvPr>
          <p:cNvSpPr txBox="1"/>
          <p:nvPr/>
        </p:nvSpPr>
        <p:spPr>
          <a:xfrm>
            <a:off x="2748652" y="3262029"/>
            <a:ext cx="542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3</a:t>
            </a:r>
            <a:endParaRPr lang="en-US" sz="2800" b="1" dirty="0"/>
          </a:p>
        </p:txBody>
      </p:sp>
      <p:sp>
        <p:nvSpPr>
          <p:cNvPr id="48" name="תיבת טקסט 47">
            <a:extLst>
              <a:ext uri="{FF2B5EF4-FFF2-40B4-BE49-F238E27FC236}">
                <a16:creationId xmlns:a16="http://schemas.microsoft.com/office/drawing/2014/main" id="{C858AAF2-3793-4D90-854C-D9DB18C1A46D}"/>
              </a:ext>
            </a:extLst>
          </p:cNvPr>
          <p:cNvSpPr txBox="1"/>
          <p:nvPr/>
        </p:nvSpPr>
        <p:spPr>
          <a:xfrm>
            <a:off x="5804303" y="3239485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2.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العشرات: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62" name="קבוצה 61">
            <a:extLst>
              <a:ext uri="{FF2B5EF4-FFF2-40B4-BE49-F238E27FC236}">
                <a16:creationId xmlns:a16="http://schemas.microsoft.com/office/drawing/2014/main" id="{36AB78B7-61CD-4BF6-ABA1-24CD18CA6C3E}"/>
              </a:ext>
            </a:extLst>
          </p:cNvPr>
          <p:cNvGrpSpPr/>
          <p:nvPr/>
        </p:nvGrpSpPr>
        <p:grpSpPr>
          <a:xfrm>
            <a:off x="3582124" y="3239485"/>
            <a:ext cx="1513538" cy="400110"/>
            <a:chOff x="3582124" y="3239485"/>
            <a:chExt cx="1513538" cy="400110"/>
          </a:xfrm>
        </p:grpSpPr>
        <p:sp>
          <p:nvSpPr>
            <p:cNvPr id="50" name="תיבת טקסט 49">
              <a:extLst>
                <a:ext uri="{FF2B5EF4-FFF2-40B4-BE49-F238E27FC236}">
                  <a16:creationId xmlns:a16="http://schemas.microsoft.com/office/drawing/2014/main" id="{F45F2DF3-0709-4676-9233-10A11376461B}"/>
                </a:ext>
              </a:extLst>
            </p:cNvPr>
            <p:cNvSpPr txBox="1"/>
            <p:nvPr/>
          </p:nvSpPr>
          <p:spPr>
            <a:xfrm>
              <a:off x="3582124" y="3239485"/>
              <a:ext cx="1513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3  X       3 =</a:t>
              </a:r>
            </a:p>
          </p:txBody>
        </p:sp>
        <p:sp>
          <p:nvSpPr>
            <p:cNvPr id="51" name="תיבת טקסט 50">
              <a:extLst>
                <a:ext uri="{FF2B5EF4-FFF2-40B4-BE49-F238E27FC236}">
                  <a16:creationId xmlns:a16="http://schemas.microsoft.com/office/drawing/2014/main" id="{9E83DFAD-A72B-4D91-8E21-86034852D94E}"/>
                </a:ext>
              </a:extLst>
            </p:cNvPr>
            <p:cNvSpPr txBox="1"/>
            <p:nvPr/>
          </p:nvSpPr>
          <p:spPr>
            <a:xfrm>
              <a:off x="4052485" y="3303942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عشرات</a:t>
              </a:r>
              <a:endParaRPr lang="en-US" b="1" dirty="0"/>
            </a:p>
          </p:txBody>
        </p:sp>
      </p:grpSp>
      <p:sp>
        <p:nvSpPr>
          <p:cNvPr id="52" name="תיבת טקסט 51">
            <a:extLst>
              <a:ext uri="{FF2B5EF4-FFF2-40B4-BE49-F238E27FC236}">
                <a16:creationId xmlns:a16="http://schemas.microsoft.com/office/drawing/2014/main" id="{CE602DCB-206D-4701-BEAE-C48403680778}"/>
              </a:ext>
            </a:extLst>
          </p:cNvPr>
          <p:cNvSpPr txBox="1"/>
          <p:nvPr/>
        </p:nvSpPr>
        <p:spPr>
          <a:xfrm>
            <a:off x="4866651" y="3244334"/>
            <a:ext cx="1032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9 عشرات</a:t>
            </a:r>
            <a:endParaRPr lang="en-US" sz="1800" b="1" dirty="0"/>
          </a:p>
        </p:txBody>
      </p:sp>
      <p:sp>
        <p:nvSpPr>
          <p:cNvPr id="54" name="תיבת טקסט 53">
            <a:extLst>
              <a:ext uri="{FF2B5EF4-FFF2-40B4-BE49-F238E27FC236}">
                <a16:creationId xmlns:a16="http://schemas.microsoft.com/office/drawing/2014/main" id="{DACBF7B6-2F9D-4F6D-84BD-0E46A3E44886}"/>
              </a:ext>
            </a:extLst>
          </p:cNvPr>
          <p:cNvSpPr txBox="1"/>
          <p:nvPr/>
        </p:nvSpPr>
        <p:spPr>
          <a:xfrm>
            <a:off x="1926974" y="3268240"/>
            <a:ext cx="542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9</a:t>
            </a:r>
            <a:endParaRPr lang="en-US" sz="2800" b="1" dirty="0"/>
          </a:p>
        </p:txBody>
      </p:sp>
      <p:sp>
        <p:nvSpPr>
          <p:cNvPr id="55" name="תיבת טקסט 54">
            <a:extLst>
              <a:ext uri="{FF2B5EF4-FFF2-40B4-BE49-F238E27FC236}">
                <a16:creationId xmlns:a16="http://schemas.microsoft.com/office/drawing/2014/main" id="{15DEA61E-DA9F-4512-BB2F-26716774BB9C}"/>
              </a:ext>
            </a:extLst>
          </p:cNvPr>
          <p:cNvSpPr txBox="1"/>
          <p:nvPr/>
        </p:nvSpPr>
        <p:spPr>
          <a:xfrm>
            <a:off x="5787003" y="3819424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المئات: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63" name="קבוצה 62">
            <a:extLst>
              <a:ext uri="{FF2B5EF4-FFF2-40B4-BE49-F238E27FC236}">
                <a16:creationId xmlns:a16="http://schemas.microsoft.com/office/drawing/2014/main" id="{1164483B-3DE2-4E88-9118-073DC9CC7665}"/>
              </a:ext>
            </a:extLst>
          </p:cNvPr>
          <p:cNvGrpSpPr/>
          <p:nvPr/>
        </p:nvGrpSpPr>
        <p:grpSpPr>
          <a:xfrm>
            <a:off x="3548195" y="3878878"/>
            <a:ext cx="1513538" cy="400110"/>
            <a:chOff x="3548195" y="3878878"/>
            <a:chExt cx="1513538" cy="400110"/>
          </a:xfrm>
        </p:grpSpPr>
        <p:sp>
          <p:nvSpPr>
            <p:cNvPr id="57" name="תיבת טקסט 56">
              <a:extLst>
                <a:ext uri="{FF2B5EF4-FFF2-40B4-BE49-F238E27FC236}">
                  <a16:creationId xmlns:a16="http://schemas.microsoft.com/office/drawing/2014/main" id="{98680410-190C-4B5B-B132-3535E0F4CADA}"/>
                </a:ext>
              </a:extLst>
            </p:cNvPr>
            <p:cNvSpPr txBox="1"/>
            <p:nvPr/>
          </p:nvSpPr>
          <p:spPr>
            <a:xfrm>
              <a:off x="3548195" y="3878878"/>
              <a:ext cx="1513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3  X       2 =</a:t>
              </a:r>
            </a:p>
          </p:txBody>
        </p:sp>
        <p:sp>
          <p:nvSpPr>
            <p:cNvPr id="58" name="תיבת טקסט 57">
              <a:extLst>
                <a:ext uri="{FF2B5EF4-FFF2-40B4-BE49-F238E27FC236}">
                  <a16:creationId xmlns:a16="http://schemas.microsoft.com/office/drawing/2014/main" id="{EF2B4389-3603-41BF-BDDE-9DF7F57751C0}"/>
                </a:ext>
              </a:extLst>
            </p:cNvPr>
            <p:cNvSpPr txBox="1"/>
            <p:nvPr/>
          </p:nvSpPr>
          <p:spPr>
            <a:xfrm>
              <a:off x="3947950" y="3961333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مئات</a:t>
              </a:r>
              <a:endParaRPr lang="en-US" b="1" dirty="0"/>
            </a:p>
          </p:txBody>
        </p:sp>
      </p:grpSp>
      <p:sp>
        <p:nvSpPr>
          <p:cNvPr id="59" name="תיבת טקסט 58">
            <a:extLst>
              <a:ext uri="{FF2B5EF4-FFF2-40B4-BE49-F238E27FC236}">
                <a16:creationId xmlns:a16="http://schemas.microsoft.com/office/drawing/2014/main" id="{8D711C50-BFEA-4BC2-82AC-D75216CC887E}"/>
              </a:ext>
            </a:extLst>
          </p:cNvPr>
          <p:cNvSpPr txBox="1"/>
          <p:nvPr/>
        </p:nvSpPr>
        <p:spPr>
          <a:xfrm>
            <a:off x="4710846" y="3909656"/>
            <a:ext cx="1032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6 مئات</a:t>
            </a:r>
            <a:endParaRPr lang="en-US" sz="1800" b="1" dirty="0"/>
          </a:p>
        </p:txBody>
      </p:sp>
      <p:sp>
        <p:nvSpPr>
          <p:cNvPr id="60" name="תיבת טקסט 59">
            <a:extLst>
              <a:ext uri="{FF2B5EF4-FFF2-40B4-BE49-F238E27FC236}">
                <a16:creationId xmlns:a16="http://schemas.microsoft.com/office/drawing/2014/main" id="{3DD80021-FA20-40C5-87B9-8C2D81B08777}"/>
              </a:ext>
            </a:extLst>
          </p:cNvPr>
          <p:cNvSpPr txBox="1"/>
          <p:nvPr/>
        </p:nvSpPr>
        <p:spPr>
          <a:xfrm>
            <a:off x="1055454" y="3281139"/>
            <a:ext cx="542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6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4070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35" grpId="0"/>
      <p:bldP spid="43" grpId="0"/>
      <p:bldP spid="45" grpId="0"/>
      <p:bldP spid="47" grpId="0"/>
      <p:bldP spid="48" grpId="0"/>
      <p:bldP spid="52" grpId="0"/>
      <p:bldP spid="54" grpId="0"/>
      <p:bldP spid="55" grpId="0"/>
      <p:bldP spid="59" grpId="0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تدرب- حل بالطريقة المختصرة- بدون تبديل</a:t>
            </a:r>
            <a:endParaRPr lang="en-US" dirty="0"/>
          </a:p>
        </p:txBody>
      </p:sp>
      <p:graphicFrame>
        <p:nvGraphicFramePr>
          <p:cNvPr id="9" name="טבלה 9">
            <a:extLst>
              <a:ext uri="{FF2B5EF4-FFF2-40B4-BE49-F238E27FC236}">
                <a16:creationId xmlns:a16="http://schemas.microsoft.com/office/drawing/2014/main" id="{850B95D7-0E49-4358-8795-7812F7228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602254"/>
              </p:ext>
            </p:extLst>
          </p:nvPr>
        </p:nvGraphicFramePr>
        <p:xfrm>
          <a:off x="123370" y="1879673"/>
          <a:ext cx="3439888" cy="20808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</a:tbl>
          </a:graphicData>
        </a:graphic>
      </p:graphicFrame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98DE0F38-0540-4935-8CED-7610F01EBC31}"/>
              </a:ext>
            </a:extLst>
          </p:cNvPr>
          <p:cNvCxnSpPr>
            <a:cxnSpLocks/>
          </p:cNvCxnSpPr>
          <p:nvPr/>
        </p:nvCxnSpPr>
        <p:spPr>
          <a:xfrm flipH="1">
            <a:off x="166914" y="3429000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12071DF1-8F25-443B-878D-137E09B4F5D8}"/>
              </a:ext>
            </a:extLst>
          </p:cNvPr>
          <p:cNvSpPr txBox="1"/>
          <p:nvPr/>
        </p:nvSpPr>
        <p:spPr>
          <a:xfrm>
            <a:off x="2804882" y="288297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4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C3C10836-57A2-455B-8492-9793FE3EEDBB}"/>
              </a:ext>
            </a:extLst>
          </p:cNvPr>
          <p:cNvSpPr txBox="1"/>
          <p:nvPr/>
        </p:nvSpPr>
        <p:spPr>
          <a:xfrm>
            <a:off x="1082221" y="265223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EDED1A0-0318-44FF-ADFE-114FC3C706C5}"/>
              </a:ext>
            </a:extLst>
          </p:cNvPr>
          <p:cNvSpPr txBox="1"/>
          <p:nvPr/>
        </p:nvSpPr>
        <p:spPr>
          <a:xfrm>
            <a:off x="2804882" y="3495507"/>
            <a:ext cx="510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8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9CC51BA-75EE-4373-9162-722122F2ADE0}"/>
              </a:ext>
            </a:extLst>
          </p:cNvPr>
          <p:cNvSpPr txBox="1"/>
          <p:nvPr/>
        </p:nvSpPr>
        <p:spPr>
          <a:xfrm>
            <a:off x="1193470" y="3451806"/>
            <a:ext cx="1299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2      4</a:t>
            </a: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22577F72-DFE3-4EB3-A3F3-9683363EC876}"/>
              </a:ext>
            </a:extLst>
          </p:cNvPr>
          <p:cNvSpPr txBox="1"/>
          <p:nvPr/>
        </p:nvSpPr>
        <p:spPr>
          <a:xfrm>
            <a:off x="1886858" y="2284702"/>
            <a:ext cx="1575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6     2</a:t>
            </a:r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04EA1E4D-9551-4DAB-8926-9A2857A12CD4}"/>
              </a:ext>
            </a:extLst>
          </p:cNvPr>
          <p:cNvSpPr txBox="1"/>
          <p:nvPr/>
        </p:nvSpPr>
        <p:spPr>
          <a:xfrm>
            <a:off x="7329715" y="2075543"/>
            <a:ext cx="230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62   X   4  = 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7F51DB82-7A2B-4A76-BB11-2B02A056F8EA}"/>
              </a:ext>
            </a:extLst>
          </p:cNvPr>
          <p:cNvSpPr txBox="1"/>
          <p:nvPr/>
        </p:nvSpPr>
        <p:spPr>
          <a:xfrm>
            <a:off x="9637487" y="2100321"/>
            <a:ext cx="97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248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B2452F16-15CD-4210-B95B-78EF4203C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590" y="1635694"/>
            <a:ext cx="1269792" cy="1315468"/>
          </a:xfrm>
          <a:prstGeom prst="rect">
            <a:avLst/>
          </a:prstGeom>
        </p:spPr>
      </p:pic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8EEFB511-B1AB-4E07-81B3-3964AFAFCF7F}"/>
              </a:ext>
            </a:extLst>
          </p:cNvPr>
          <p:cNvSpPr txBox="1"/>
          <p:nvPr/>
        </p:nvSpPr>
        <p:spPr>
          <a:xfrm>
            <a:off x="6157111" y="3536721"/>
            <a:ext cx="188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الاحاد: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1B29E8FF-400E-4488-8686-65643920CA71}"/>
              </a:ext>
            </a:extLst>
          </p:cNvPr>
          <p:cNvSpPr txBox="1"/>
          <p:nvPr/>
        </p:nvSpPr>
        <p:spPr>
          <a:xfrm>
            <a:off x="4288399" y="3551176"/>
            <a:ext cx="1366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4  X    2 =</a:t>
            </a: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C81EB010-6A31-415F-8BA8-2707A6B251D9}"/>
              </a:ext>
            </a:extLst>
          </p:cNvPr>
          <p:cNvSpPr txBox="1"/>
          <p:nvPr/>
        </p:nvSpPr>
        <p:spPr>
          <a:xfrm>
            <a:off x="5544609" y="3558869"/>
            <a:ext cx="71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8 آحاد</a:t>
            </a:r>
            <a:endParaRPr lang="en-US" sz="1800" b="1" dirty="0"/>
          </a:p>
        </p:txBody>
      </p: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D8E4F270-B091-4994-A4AE-5A9AD55AA98E}"/>
              </a:ext>
            </a:extLst>
          </p:cNvPr>
          <p:cNvSpPr txBox="1"/>
          <p:nvPr/>
        </p:nvSpPr>
        <p:spPr>
          <a:xfrm>
            <a:off x="4663949" y="3589647"/>
            <a:ext cx="542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/>
              <a:t>آحاد</a:t>
            </a:r>
            <a:endParaRPr lang="en-US" b="1" dirty="0"/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A640BEC6-9581-44F2-82B2-55D5F15073F7}"/>
              </a:ext>
            </a:extLst>
          </p:cNvPr>
          <p:cNvSpPr txBox="1"/>
          <p:nvPr/>
        </p:nvSpPr>
        <p:spPr>
          <a:xfrm>
            <a:off x="6520302" y="4064421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2.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العشرات: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63C1ECF3-189E-4A3A-A1F8-766ECDA769FF}"/>
              </a:ext>
            </a:extLst>
          </p:cNvPr>
          <p:cNvSpPr txBox="1"/>
          <p:nvPr/>
        </p:nvSpPr>
        <p:spPr>
          <a:xfrm>
            <a:off x="4209218" y="4064421"/>
            <a:ext cx="1602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4  X       3 =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9BABC301-2786-4A3A-A62E-72EBC1DEF3D2}"/>
              </a:ext>
            </a:extLst>
          </p:cNvPr>
          <p:cNvSpPr txBox="1"/>
          <p:nvPr/>
        </p:nvSpPr>
        <p:spPr>
          <a:xfrm>
            <a:off x="4687459" y="4087506"/>
            <a:ext cx="645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/>
              <a:t>عشرات</a:t>
            </a:r>
            <a:endParaRPr lang="en-US" b="1" dirty="0"/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A0B1A4E8-D63D-40A1-9FDE-ACAB91A6A23D}"/>
              </a:ext>
            </a:extLst>
          </p:cNvPr>
          <p:cNvSpPr txBox="1"/>
          <p:nvPr/>
        </p:nvSpPr>
        <p:spPr>
          <a:xfrm>
            <a:off x="5414444" y="4069270"/>
            <a:ext cx="120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24 عشرات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3786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8" grpId="0"/>
      <p:bldP spid="3" grpId="0"/>
      <p:bldP spid="22" grpId="0"/>
      <p:bldP spid="20" grpId="0"/>
      <p:bldP spid="21" grpId="0"/>
      <p:bldP spid="29" grpId="0"/>
      <p:bldP spid="31" grpId="0"/>
      <p:bldP spid="3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تدرب- حل بالطريقة المختصرة- بدون تبديل</a:t>
            </a:r>
            <a:endParaRPr lang="en-US" dirty="0"/>
          </a:p>
        </p:txBody>
      </p:sp>
      <p:graphicFrame>
        <p:nvGraphicFramePr>
          <p:cNvPr id="9" name="טבלה 9">
            <a:extLst>
              <a:ext uri="{FF2B5EF4-FFF2-40B4-BE49-F238E27FC236}">
                <a16:creationId xmlns:a16="http://schemas.microsoft.com/office/drawing/2014/main" id="{850B95D7-0E49-4358-8795-7812F7228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223174"/>
              </p:ext>
            </p:extLst>
          </p:nvPr>
        </p:nvGraphicFramePr>
        <p:xfrm>
          <a:off x="123370" y="1879673"/>
          <a:ext cx="3439888" cy="20808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</a:tbl>
          </a:graphicData>
        </a:graphic>
      </p:graphicFrame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98DE0F38-0540-4935-8CED-7610F01EBC31}"/>
              </a:ext>
            </a:extLst>
          </p:cNvPr>
          <p:cNvCxnSpPr>
            <a:cxnSpLocks/>
          </p:cNvCxnSpPr>
          <p:nvPr/>
        </p:nvCxnSpPr>
        <p:spPr>
          <a:xfrm flipH="1">
            <a:off x="166914" y="3429000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12071DF1-8F25-443B-878D-137E09B4F5D8}"/>
              </a:ext>
            </a:extLst>
          </p:cNvPr>
          <p:cNvSpPr txBox="1"/>
          <p:nvPr/>
        </p:nvSpPr>
        <p:spPr>
          <a:xfrm>
            <a:off x="2804882" y="288297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C3C10836-57A2-455B-8492-9793FE3EEDBB}"/>
              </a:ext>
            </a:extLst>
          </p:cNvPr>
          <p:cNvSpPr txBox="1"/>
          <p:nvPr/>
        </p:nvSpPr>
        <p:spPr>
          <a:xfrm>
            <a:off x="152401" y="2838311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EDED1A0-0318-44FF-ADFE-114FC3C706C5}"/>
              </a:ext>
            </a:extLst>
          </p:cNvPr>
          <p:cNvSpPr txBox="1"/>
          <p:nvPr/>
        </p:nvSpPr>
        <p:spPr>
          <a:xfrm>
            <a:off x="2723237" y="3461139"/>
            <a:ext cx="714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6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9CC51BA-75EE-4373-9162-722122F2ADE0}"/>
              </a:ext>
            </a:extLst>
          </p:cNvPr>
          <p:cNvSpPr txBox="1"/>
          <p:nvPr/>
        </p:nvSpPr>
        <p:spPr>
          <a:xfrm>
            <a:off x="1949575" y="3467735"/>
            <a:ext cx="672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30F268BB-8ADB-480B-9979-92DD5F25FD2D}"/>
              </a:ext>
            </a:extLst>
          </p:cNvPr>
          <p:cNvSpPr txBox="1"/>
          <p:nvPr/>
        </p:nvSpPr>
        <p:spPr>
          <a:xfrm>
            <a:off x="1124404" y="3496470"/>
            <a:ext cx="699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9</a:t>
            </a: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22577F72-DFE3-4EB3-A3F3-9683363EC876}"/>
              </a:ext>
            </a:extLst>
          </p:cNvPr>
          <p:cNvSpPr txBox="1"/>
          <p:nvPr/>
        </p:nvSpPr>
        <p:spPr>
          <a:xfrm>
            <a:off x="950688" y="2284702"/>
            <a:ext cx="2612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3</a:t>
            </a:r>
            <a:r>
              <a:rPr lang="en-US" sz="2800" b="1" dirty="0"/>
              <a:t>       1       2</a:t>
            </a:r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B304508B-8D2B-42BF-B74A-68F44AB2A744}"/>
              </a:ext>
            </a:extLst>
          </p:cNvPr>
          <p:cNvSpPr txBox="1"/>
          <p:nvPr/>
        </p:nvSpPr>
        <p:spPr>
          <a:xfrm>
            <a:off x="6618514" y="1770393"/>
            <a:ext cx="2975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312   X  3  =</a:t>
            </a:r>
          </a:p>
        </p:txBody>
      </p:sp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7F157A51-CC8B-4F81-B8D3-F4233FAFF1E8}"/>
              </a:ext>
            </a:extLst>
          </p:cNvPr>
          <p:cNvSpPr txBox="1"/>
          <p:nvPr/>
        </p:nvSpPr>
        <p:spPr>
          <a:xfrm>
            <a:off x="9405258" y="1770393"/>
            <a:ext cx="1465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936</a:t>
            </a: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FEFBF6CC-0BA1-410A-855A-F2C546BC9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6481" y="1588514"/>
            <a:ext cx="1069519" cy="1107991"/>
          </a:xfrm>
          <a:prstGeom prst="rect">
            <a:avLst/>
          </a:prstGeom>
        </p:spPr>
      </p:pic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6E8B0E1C-7541-42BF-9D34-20BA608A8D67}"/>
              </a:ext>
            </a:extLst>
          </p:cNvPr>
          <p:cNvSpPr txBox="1"/>
          <p:nvPr/>
        </p:nvSpPr>
        <p:spPr>
          <a:xfrm>
            <a:off x="7948391" y="3531576"/>
            <a:ext cx="188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الاحاد: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6B88A9CC-6429-4795-ACB7-434A69EAAFA5}"/>
              </a:ext>
            </a:extLst>
          </p:cNvPr>
          <p:cNvSpPr txBox="1"/>
          <p:nvPr/>
        </p:nvSpPr>
        <p:spPr>
          <a:xfrm>
            <a:off x="5866411" y="3546031"/>
            <a:ext cx="1580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3  X     2  =</a:t>
            </a:r>
          </a:p>
        </p:txBody>
      </p:sp>
      <p:sp>
        <p:nvSpPr>
          <p:cNvPr id="36" name="תיבת טקסט 35">
            <a:extLst>
              <a:ext uri="{FF2B5EF4-FFF2-40B4-BE49-F238E27FC236}">
                <a16:creationId xmlns:a16="http://schemas.microsoft.com/office/drawing/2014/main" id="{FA7FD140-B502-4996-9FD4-27C7A9272CC8}"/>
              </a:ext>
            </a:extLst>
          </p:cNvPr>
          <p:cNvSpPr txBox="1"/>
          <p:nvPr/>
        </p:nvSpPr>
        <p:spPr>
          <a:xfrm>
            <a:off x="7305683" y="3589774"/>
            <a:ext cx="71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6 آحاد</a:t>
            </a:r>
            <a:endParaRPr lang="en-US" sz="1800" b="1" dirty="0"/>
          </a:p>
        </p:txBody>
      </p:sp>
      <p:sp>
        <p:nvSpPr>
          <p:cNvPr id="37" name="תיבת טקסט 36">
            <a:extLst>
              <a:ext uri="{FF2B5EF4-FFF2-40B4-BE49-F238E27FC236}">
                <a16:creationId xmlns:a16="http://schemas.microsoft.com/office/drawing/2014/main" id="{7DAE5F1F-B498-48CD-8C19-9FE3985519FF}"/>
              </a:ext>
            </a:extLst>
          </p:cNvPr>
          <p:cNvSpPr txBox="1"/>
          <p:nvPr/>
        </p:nvSpPr>
        <p:spPr>
          <a:xfrm>
            <a:off x="6214584" y="3582887"/>
            <a:ext cx="542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/>
              <a:t>آحاد</a:t>
            </a:r>
            <a:endParaRPr lang="en-US" b="1" dirty="0"/>
          </a:p>
        </p:txBody>
      </p:sp>
      <p:sp>
        <p:nvSpPr>
          <p:cNvPr id="38" name="תיבת טקסט 37">
            <a:extLst>
              <a:ext uri="{FF2B5EF4-FFF2-40B4-BE49-F238E27FC236}">
                <a16:creationId xmlns:a16="http://schemas.microsoft.com/office/drawing/2014/main" id="{E08D3712-3655-4076-918A-D1DF3B8A1DE6}"/>
              </a:ext>
            </a:extLst>
          </p:cNvPr>
          <p:cNvSpPr txBox="1"/>
          <p:nvPr/>
        </p:nvSpPr>
        <p:spPr>
          <a:xfrm>
            <a:off x="8311582" y="4059276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2.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العشرات: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6" name="קבוצה 5">
            <a:extLst>
              <a:ext uri="{FF2B5EF4-FFF2-40B4-BE49-F238E27FC236}">
                <a16:creationId xmlns:a16="http://schemas.microsoft.com/office/drawing/2014/main" id="{D1E035BC-94E3-48A2-8012-8082645749B2}"/>
              </a:ext>
            </a:extLst>
          </p:cNvPr>
          <p:cNvGrpSpPr/>
          <p:nvPr/>
        </p:nvGrpSpPr>
        <p:grpSpPr>
          <a:xfrm>
            <a:off x="6060115" y="4017304"/>
            <a:ext cx="1602443" cy="400110"/>
            <a:chOff x="6060115" y="4017304"/>
            <a:chExt cx="1602443" cy="400110"/>
          </a:xfrm>
        </p:grpSpPr>
        <p:sp>
          <p:nvSpPr>
            <p:cNvPr id="41" name="תיבת טקסט 40">
              <a:extLst>
                <a:ext uri="{FF2B5EF4-FFF2-40B4-BE49-F238E27FC236}">
                  <a16:creationId xmlns:a16="http://schemas.microsoft.com/office/drawing/2014/main" id="{EC1E4955-20F5-4002-B8A3-FCD726C2034F}"/>
                </a:ext>
              </a:extLst>
            </p:cNvPr>
            <p:cNvSpPr txBox="1"/>
            <p:nvPr/>
          </p:nvSpPr>
          <p:spPr>
            <a:xfrm>
              <a:off x="6060115" y="4017304"/>
              <a:ext cx="1602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3 X       1 =</a:t>
              </a:r>
            </a:p>
          </p:txBody>
        </p:sp>
        <p:sp>
          <p:nvSpPr>
            <p:cNvPr id="39" name="תיבת טקסט 38">
              <a:extLst>
                <a:ext uri="{FF2B5EF4-FFF2-40B4-BE49-F238E27FC236}">
                  <a16:creationId xmlns:a16="http://schemas.microsoft.com/office/drawing/2014/main" id="{6CFE1240-DB9A-4065-A61A-0C997EA6ED65}"/>
                </a:ext>
              </a:extLst>
            </p:cNvPr>
            <p:cNvSpPr txBox="1"/>
            <p:nvPr/>
          </p:nvSpPr>
          <p:spPr>
            <a:xfrm>
              <a:off x="6478739" y="4082361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عشرات</a:t>
              </a:r>
              <a:endParaRPr lang="en-US" b="1" dirty="0"/>
            </a:p>
          </p:txBody>
        </p:sp>
      </p:grpSp>
      <p:sp>
        <p:nvSpPr>
          <p:cNvPr id="40" name="תיבת טקסט 39">
            <a:extLst>
              <a:ext uri="{FF2B5EF4-FFF2-40B4-BE49-F238E27FC236}">
                <a16:creationId xmlns:a16="http://schemas.microsoft.com/office/drawing/2014/main" id="{7D0AE683-3D68-4F27-A651-0F30EBEA9D89}"/>
              </a:ext>
            </a:extLst>
          </p:cNvPr>
          <p:cNvSpPr txBox="1"/>
          <p:nvPr/>
        </p:nvSpPr>
        <p:spPr>
          <a:xfrm>
            <a:off x="7205724" y="4064125"/>
            <a:ext cx="120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3  عشرات</a:t>
            </a:r>
            <a:endParaRPr lang="en-US" sz="1800" b="1" dirty="0"/>
          </a:p>
        </p:txBody>
      </p:sp>
      <p:sp>
        <p:nvSpPr>
          <p:cNvPr id="42" name="תיבת טקסט 41">
            <a:extLst>
              <a:ext uri="{FF2B5EF4-FFF2-40B4-BE49-F238E27FC236}">
                <a16:creationId xmlns:a16="http://schemas.microsoft.com/office/drawing/2014/main" id="{4DAF49E6-A280-4A3D-B18D-4C15CF566BE4}"/>
              </a:ext>
            </a:extLst>
          </p:cNvPr>
          <p:cNvSpPr txBox="1"/>
          <p:nvPr/>
        </p:nvSpPr>
        <p:spPr>
          <a:xfrm>
            <a:off x="8606738" y="4721758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المئات: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7" name="קבוצה 6">
            <a:extLst>
              <a:ext uri="{FF2B5EF4-FFF2-40B4-BE49-F238E27FC236}">
                <a16:creationId xmlns:a16="http://schemas.microsoft.com/office/drawing/2014/main" id="{2802ABCA-B61C-4AA8-8F22-E834FF5186BE}"/>
              </a:ext>
            </a:extLst>
          </p:cNvPr>
          <p:cNvGrpSpPr/>
          <p:nvPr/>
        </p:nvGrpSpPr>
        <p:grpSpPr>
          <a:xfrm>
            <a:off x="6367930" y="4781212"/>
            <a:ext cx="1513538" cy="400110"/>
            <a:chOff x="6367930" y="4781212"/>
            <a:chExt cx="1513538" cy="400110"/>
          </a:xfrm>
        </p:grpSpPr>
        <p:sp>
          <p:nvSpPr>
            <p:cNvPr id="43" name="תיבת טקסט 42">
              <a:extLst>
                <a:ext uri="{FF2B5EF4-FFF2-40B4-BE49-F238E27FC236}">
                  <a16:creationId xmlns:a16="http://schemas.microsoft.com/office/drawing/2014/main" id="{27D6F447-B99C-4959-820A-84E65FFBA01A}"/>
                </a:ext>
              </a:extLst>
            </p:cNvPr>
            <p:cNvSpPr txBox="1"/>
            <p:nvPr/>
          </p:nvSpPr>
          <p:spPr>
            <a:xfrm>
              <a:off x="6367930" y="4781212"/>
              <a:ext cx="1513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3  X       3 =</a:t>
              </a:r>
            </a:p>
          </p:txBody>
        </p:sp>
        <p:sp>
          <p:nvSpPr>
            <p:cNvPr id="44" name="תיבת טקסט 43">
              <a:extLst>
                <a:ext uri="{FF2B5EF4-FFF2-40B4-BE49-F238E27FC236}">
                  <a16:creationId xmlns:a16="http://schemas.microsoft.com/office/drawing/2014/main" id="{B20EAD00-1FDC-47F4-953C-2E17E8555E73}"/>
                </a:ext>
              </a:extLst>
            </p:cNvPr>
            <p:cNvSpPr txBox="1"/>
            <p:nvPr/>
          </p:nvSpPr>
          <p:spPr>
            <a:xfrm>
              <a:off x="6767685" y="4863667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مئات</a:t>
              </a:r>
              <a:endParaRPr lang="en-US" b="1" dirty="0"/>
            </a:p>
          </p:txBody>
        </p:sp>
      </p:grpSp>
      <p:sp>
        <p:nvSpPr>
          <p:cNvPr id="45" name="תיבת טקסט 44">
            <a:extLst>
              <a:ext uri="{FF2B5EF4-FFF2-40B4-BE49-F238E27FC236}">
                <a16:creationId xmlns:a16="http://schemas.microsoft.com/office/drawing/2014/main" id="{71F4A5C9-BC98-4D98-9A7B-7154927DF03A}"/>
              </a:ext>
            </a:extLst>
          </p:cNvPr>
          <p:cNvSpPr txBox="1"/>
          <p:nvPr/>
        </p:nvSpPr>
        <p:spPr>
          <a:xfrm>
            <a:off x="7530581" y="4811990"/>
            <a:ext cx="1032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9 مئات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8252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4" grpId="0"/>
      <p:bldP spid="31" grpId="0"/>
      <p:bldP spid="34" grpId="0"/>
      <p:bldP spid="35" grpId="0"/>
      <p:bldP spid="36" grpId="0"/>
      <p:bldP spid="37" grpId="0"/>
      <p:bldP spid="38" grpId="0"/>
      <p:bldP spid="40" grpId="0"/>
      <p:bldP spid="42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تدرب- حل بالطريقة المختصرة- </a:t>
            </a:r>
            <a:r>
              <a:rPr lang="ar-SA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مع</a:t>
            </a:r>
            <a:r>
              <a:rPr lang="ar-SA" dirty="0"/>
              <a:t> تبديل</a:t>
            </a:r>
            <a:endParaRPr lang="en-US" dirty="0"/>
          </a:p>
        </p:txBody>
      </p:sp>
      <p:graphicFrame>
        <p:nvGraphicFramePr>
          <p:cNvPr id="9" name="טבלה 9">
            <a:extLst>
              <a:ext uri="{FF2B5EF4-FFF2-40B4-BE49-F238E27FC236}">
                <a16:creationId xmlns:a16="http://schemas.microsoft.com/office/drawing/2014/main" id="{850B95D7-0E49-4358-8795-7812F7228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481496"/>
              </p:ext>
            </p:extLst>
          </p:nvPr>
        </p:nvGraphicFramePr>
        <p:xfrm>
          <a:off x="123370" y="1879673"/>
          <a:ext cx="3439888" cy="20808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</a:tbl>
          </a:graphicData>
        </a:graphic>
      </p:graphicFrame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98DE0F38-0540-4935-8CED-7610F01EBC31}"/>
              </a:ext>
            </a:extLst>
          </p:cNvPr>
          <p:cNvCxnSpPr>
            <a:cxnSpLocks/>
          </p:cNvCxnSpPr>
          <p:nvPr/>
        </p:nvCxnSpPr>
        <p:spPr>
          <a:xfrm flipH="1">
            <a:off x="166914" y="3429000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12071DF1-8F25-443B-878D-137E09B4F5D8}"/>
              </a:ext>
            </a:extLst>
          </p:cNvPr>
          <p:cNvSpPr txBox="1"/>
          <p:nvPr/>
        </p:nvSpPr>
        <p:spPr>
          <a:xfrm>
            <a:off x="2804882" y="288297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3</a:t>
            </a:r>
            <a:endParaRPr lang="en-US" sz="2800" b="1" dirty="0"/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C3C10836-57A2-455B-8492-9793FE3EEDBB}"/>
              </a:ext>
            </a:extLst>
          </p:cNvPr>
          <p:cNvSpPr txBox="1"/>
          <p:nvPr/>
        </p:nvSpPr>
        <p:spPr>
          <a:xfrm>
            <a:off x="1082221" y="265223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EDED1A0-0318-44FF-ADFE-114FC3C706C5}"/>
              </a:ext>
            </a:extLst>
          </p:cNvPr>
          <p:cNvSpPr txBox="1"/>
          <p:nvPr/>
        </p:nvSpPr>
        <p:spPr>
          <a:xfrm>
            <a:off x="2804882" y="3451470"/>
            <a:ext cx="65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8</a:t>
            </a:r>
            <a:r>
              <a:rPr lang="en-US" sz="2800" b="1" dirty="0"/>
              <a:t> 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9CC51BA-75EE-4373-9162-722122F2ADE0}"/>
              </a:ext>
            </a:extLst>
          </p:cNvPr>
          <p:cNvSpPr txBox="1"/>
          <p:nvPr/>
        </p:nvSpPr>
        <p:spPr>
          <a:xfrm>
            <a:off x="1985483" y="1603932"/>
            <a:ext cx="551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22577F72-DFE3-4EB3-A3F3-9683363EC876}"/>
              </a:ext>
            </a:extLst>
          </p:cNvPr>
          <p:cNvSpPr txBox="1"/>
          <p:nvPr/>
        </p:nvSpPr>
        <p:spPr>
          <a:xfrm>
            <a:off x="1886858" y="2284702"/>
            <a:ext cx="1575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2</a:t>
            </a:r>
            <a:r>
              <a:rPr lang="en-US" sz="2800" b="1" dirty="0"/>
              <a:t>     </a:t>
            </a:r>
            <a:r>
              <a:rPr lang="ar-SA" sz="2800" b="1" dirty="0"/>
              <a:t>6</a:t>
            </a:r>
            <a:endParaRPr lang="en-US" sz="2800" b="1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04EA1E4D-9551-4DAB-8926-9A2857A12CD4}"/>
              </a:ext>
            </a:extLst>
          </p:cNvPr>
          <p:cNvSpPr txBox="1"/>
          <p:nvPr/>
        </p:nvSpPr>
        <p:spPr>
          <a:xfrm>
            <a:off x="7329715" y="2075543"/>
            <a:ext cx="230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200" b="1" dirty="0"/>
              <a:t>26</a:t>
            </a:r>
            <a:r>
              <a:rPr lang="en-US" sz="3200" b="1" dirty="0"/>
              <a:t>   X   </a:t>
            </a:r>
            <a:r>
              <a:rPr lang="ar-SA" sz="3200" b="1" dirty="0"/>
              <a:t>3</a:t>
            </a:r>
            <a:r>
              <a:rPr lang="en-US" sz="3200" b="1" dirty="0"/>
              <a:t>  = 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7F51DB82-7A2B-4A76-BB11-2B02A056F8EA}"/>
              </a:ext>
            </a:extLst>
          </p:cNvPr>
          <p:cNvSpPr txBox="1"/>
          <p:nvPr/>
        </p:nvSpPr>
        <p:spPr>
          <a:xfrm>
            <a:off x="9637487" y="2100321"/>
            <a:ext cx="97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78</a:t>
            </a:r>
            <a:endParaRPr lang="en-US" sz="2800" b="1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006EEA30-9D9D-4B9E-A3F0-B4406E61D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654" y="1635366"/>
            <a:ext cx="1429201" cy="1480611"/>
          </a:xfrm>
          <a:prstGeom prst="rect">
            <a:avLst/>
          </a:prstGeom>
        </p:spPr>
      </p:pic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202B623A-D51F-4BBD-84D8-185E0F8F4459}"/>
              </a:ext>
            </a:extLst>
          </p:cNvPr>
          <p:cNvSpPr txBox="1"/>
          <p:nvPr/>
        </p:nvSpPr>
        <p:spPr>
          <a:xfrm>
            <a:off x="9230721" y="3159843"/>
            <a:ext cx="188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الاحاد: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8D286DF5-0A17-488C-AB0D-83AE42A1C947}"/>
              </a:ext>
            </a:extLst>
          </p:cNvPr>
          <p:cNvSpPr txBox="1"/>
          <p:nvPr/>
        </p:nvSpPr>
        <p:spPr>
          <a:xfrm>
            <a:off x="6332220" y="3137774"/>
            <a:ext cx="8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18 آحاد</a:t>
            </a:r>
            <a:endParaRPr lang="en-US" sz="1800" b="1" dirty="0"/>
          </a:p>
        </p:txBody>
      </p:sp>
      <p:grpSp>
        <p:nvGrpSpPr>
          <p:cNvPr id="5" name="קבוצה 4">
            <a:extLst>
              <a:ext uri="{FF2B5EF4-FFF2-40B4-BE49-F238E27FC236}">
                <a16:creationId xmlns:a16="http://schemas.microsoft.com/office/drawing/2014/main" id="{AD4FA248-D184-419B-9A1C-BD060B6545C1}"/>
              </a:ext>
            </a:extLst>
          </p:cNvPr>
          <p:cNvGrpSpPr/>
          <p:nvPr/>
        </p:nvGrpSpPr>
        <p:grpSpPr>
          <a:xfrm>
            <a:off x="5076010" y="3130081"/>
            <a:ext cx="1366865" cy="400110"/>
            <a:chOff x="4872172" y="3771098"/>
            <a:chExt cx="1366865" cy="400110"/>
          </a:xfrm>
        </p:grpSpPr>
        <p:sp>
          <p:nvSpPr>
            <p:cNvPr id="21" name="תיבת טקסט 20">
              <a:extLst>
                <a:ext uri="{FF2B5EF4-FFF2-40B4-BE49-F238E27FC236}">
                  <a16:creationId xmlns:a16="http://schemas.microsoft.com/office/drawing/2014/main" id="{3ACF7DA0-880F-4786-98E7-D139DF70711F}"/>
                </a:ext>
              </a:extLst>
            </p:cNvPr>
            <p:cNvSpPr txBox="1"/>
            <p:nvPr/>
          </p:nvSpPr>
          <p:spPr>
            <a:xfrm>
              <a:off x="4872172" y="3771098"/>
              <a:ext cx="13668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3  X     6 =</a:t>
              </a:r>
            </a:p>
          </p:txBody>
        </p:sp>
        <p:sp>
          <p:nvSpPr>
            <p:cNvPr id="31" name="תיבת טקסט 30">
              <a:extLst>
                <a:ext uri="{FF2B5EF4-FFF2-40B4-BE49-F238E27FC236}">
                  <a16:creationId xmlns:a16="http://schemas.microsoft.com/office/drawing/2014/main" id="{7DBC3358-A4C4-403B-B05F-6719502DEBA4}"/>
                </a:ext>
              </a:extLst>
            </p:cNvPr>
            <p:cNvSpPr txBox="1"/>
            <p:nvPr/>
          </p:nvSpPr>
          <p:spPr>
            <a:xfrm>
              <a:off x="5247722" y="3809569"/>
              <a:ext cx="542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آحاد</a:t>
              </a:r>
              <a:endParaRPr lang="en-US" b="1" dirty="0"/>
            </a:p>
          </p:txBody>
        </p:sp>
      </p:grp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BD1B57C9-2D36-479E-8BE5-935C18613811}"/>
              </a:ext>
            </a:extLst>
          </p:cNvPr>
          <p:cNvSpPr txBox="1"/>
          <p:nvPr/>
        </p:nvSpPr>
        <p:spPr>
          <a:xfrm>
            <a:off x="8874794" y="4323175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2.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العشرات: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7" name="קבוצה 6">
            <a:extLst>
              <a:ext uri="{FF2B5EF4-FFF2-40B4-BE49-F238E27FC236}">
                <a16:creationId xmlns:a16="http://schemas.microsoft.com/office/drawing/2014/main" id="{8BA8E0E4-58FF-4F87-B1CB-A8491636F5BC}"/>
              </a:ext>
            </a:extLst>
          </p:cNvPr>
          <p:cNvGrpSpPr/>
          <p:nvPr/>
        </p:nvGrpSpPr>
        <p:grpSpPr>
          <a:xfrm>
            <a:off x="4792991" y="4284343"/>
            <a:ext cx="1602443" cy="400110"/>
            <a:chOff x="4792991" y="4284343"/>
            <a:chExt cx="1602443" cy="400110"/>
          </a:xfrm>
        </p:grpSpPr>
        <p:sp>
          <p:nvSpPr>
            <p:cNvPr id="33" name="תיבת טקסט 32">
              <a:extLst>
                <a:ext uri="{FF2B5EF4-FFF2-40B4-BE49-F238E27FC236}">
                  <a16:creationId xmlns:a16="http://schemas.microsoft.com/office/drawing/2014/main" id="{A5E6005E-5924-4D04-932D-BCFD26DAF1BC}"/>
                </a:ext>
              </a:extLst>
            </p:cNvPr>
            <p:cNvSpPr txBox="1"/>
            <p:nvPr/>
          </p:nvSpPr>
          <p:spPr>
            <a:xfrm>
              <a:off x="4792991" y="4284343"/>
              <a:ext cx="1602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3   X       2 =</a:t>
              </a:r>
            </a:p>
          </p:txBody>
        </p:sp>
        <p:sp>
          <p:nvSpPr>
            <p:cNvPr id="34" name="תיבת טקסט 33">
              <a:extLst>
                <a:ext uri="{FF2B5EF4-FFF2-40B4-BE49-F238E27FC236}">
                  <a16:creationId xmlns:a16="http://schemas.microsoft.com/office/drawing/2014/main" id="{7AC82A52-05B5-49D3-A263-0429B9AC2703}"/>
                </a:ext>
              </a:extLst>
            </p:cNvPr>
            <p:cNvSpPr txBox="1"/>
            <p:nvPr/>
          </p:nvSpPr>
          <p:spPr>
            <a:xfrm>
              <a:off x="5271232" y="4307428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عشرات</a:t>
              </a:r>
              <a:endParaRPr lang="en-US" b="1" dirty="0"/>
            </a:p>
          </p:txBody>
        </p:sp>
      </p:grp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7292B3D4-4AD9-4804-9328-90D390405C9E}"/>
              </a:ext>
            </a:extLst>
          </p:cNvPr>
          <p:cNvSpPr txBox="1"/>
          <p:nvPr/>
        </p:nvSpPr>
        <p:spPr>
          <a:xfrm>
            <a:off x="6165114" y="4299732"/>
            <a:ext cx="120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/>
              <a:t>6 </a:t>
            </a:r>
            <a:r>
              <a:rPr lang="ar-SA" sz="1800" b="1" dirty="0"/>
              <a:t> عشرات</a:t>
            </a:r>
            <a:endParaRPr lang="en-US" sz="1800" b="1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33DE5BA9-618F-4C47-9E09-9297D35C1F2D}"/>
              </a:ext>
            </a:extLst>
          </p:cNvPr>
          <p:cNvSpPr txBox="1"/>
          <p:nvPr/>
        </p:nvSpPr>
        <p:spPr>
          <a:xfrm>
            <a:off x="7199420" y="3156070"/>
            <a:ext cx="218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800" b="1" dirty="0"/>
              <a:t>8 آحاد + 1 عشرات  =</a:t>
            </a:r>
            <a:endParaRPr lang="en-US" sz="1800" b="1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2266190D-1CE4-4CBA-A396-9F5137DB3AA7}"/>
              </a:ext>
            </a:extLst>
          </p:cNvPr>
          <p:cNvSpPr txBox="1"/>
          <p:nvPr/>
        </p:nvSpPr>
        <p:spPr>
          <a:xfrm>
            <a:off x="4691749" y="4846767"/>
            <a:ext cx="6310089" cy="138499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النتيجة هي 6 عشرات، ولكن لدينا عشرة واحدة في الذاكرة نضيفها الى ال 6.</a:t>
            </a:r>
          </a:p>
          <a:p>
            <a:pPr algn="r" rtl="1"/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نحصل على: 7 عشرات =  6 عشرات + 1 عشرات.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תיבת טקסט 9">
            <a:extLst>
              <a:ext uri="{FF2B5EF4-FFF2-40B4-BE49-F238E27FC236}">
                <a16:creationId xmlns:a16="http://schemas.microsoft.com/office/drawing/2014/main" id="{13A4B678-593C-4912-B24B-4ADB87D19E82}"/>
              </a:ext>
            </a:extLst>
          </p:cNvPr>
          <p:cNvSpPr txBox="1"/>
          <p:nvPr/>
        </p:nvSpPr>
        <p:spPr>
          <a:xfrm>
            <a:off x="4943276" y="3627327"/>
            <a:ext cx="580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نكتب الاحاد في النتيجة بمنزلة الاحاد.</a:t>
            </a:r>
          </a:p>
          <a:p>
            <a:pPr algn="r" rtl="1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فأما العشرات فنكتبها في الذاكرة فوق عمود العشرات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6" name="תיבת טקסט 35">
            <a:extLst>
              <a:ext uri="{FF2B5EF4-FFF2-40B4-BE49-F238E27FC236}">
                <a16:creationId xmlns:a16="http://schemas.microsoft.com/office/drawing/2014/main" id="{623A0F11-FAA9-4EBE-B8A5-BC61F8311058}"/>
              </a:ext>
            </a:extLst>
          </p:cNvPr>
          <p:cNvSpPr txBox="1"/>
          <p:nvPr/>
        </p:nvSpPr>
        <p:spPr>
          <a:xfrm>
            <a:off x="2040471" y="3474831"/>
            <a:ext cx="65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7</a:t>
            </a:r>
            <a:r>
              <a:rPr lang="en-US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742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8" grpId="0"/>
      <p:bldP spid="3" grpId="0"/>
      <p:bldP spid="22" grpId="0"/>
      <p:bldP spid="20" grpId="0"/>
      <p:bldP spid="29" grpId="0"/>
      <p:bldP spid="32" grpId="0"/>
      <p:bldP spid="35" grpId="0"/>
      <p:bldP spid="6" grpId="0"/>
      <p:bldP spid="8" grpId="0" animBg="1"/>
      <p:bldP spid="10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تدرب- حل بالطريقة المختصرة- </a:t>
            </a:r>
            <a:r>
              <a:rPr lang="ar-SA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مع</a:t>
            </a:r>
            <a:r>
              <a:rPr lang="ar-SA" dirty="0"/>
              <a:t> تبديل</a:t>
            </a:r>
            <a:endParaRPr lang="en-US" dirty="0"/>
          </a:p>
        </p:txBody>
      </p:sp>
      <p:graphicFrame>
        <p:nvGraphicFramePr>
          <p:cNvPr id="9" name="טבלה 9">
            <a:extLst>
              <a:ext uri="{FF2B5EF4-FFF2-40B4-BE49-F238E27FC236}">
                <a16:creationId xmlns:a16="http://schemas.microsoft.com/office/drawing/2014/main" id="{850B95D7-0E49-4358-8795-7812F7228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169694"/>
              </p:ext>
            </p:extLst>
          </p:nvPr>
        </p:nvGraphicFramePr>
        <p:xfrm>
          <a:off x="123370" y="1879673"/>
          <a:ext cx="3439888" cy="20808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</a:tbl>
          </a:graphicData>
        </a:graphic>
      </p:graphicFrame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98DE0F38-0540-4935-8CED-7610F01EBC31}"/>
              </a:ext>
            </a:extLst>
          </p:cNvPr>
          <p:cNvCxnSpPr>
            <a:cxnSpLocks/>
          </p:cNvCxnSpPr>
          <p:nvPr/>
        </p:nvCxnSpPr>
        <p:spPr>
          <a:xfrm flipH="1">
            <a:off x="166914" y="3429000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12071DF1-8F25-443B-878D-137E09B4F5D8}"/>
              </a:ext>
            </a:extLst>
          </p:cNvPr>
          <p:cNvSpPr txBox="1"/>
          <p:nvPr/>
        </p:nvSpPr>
        <p:spPr>
          <a:xfrm>
            <a:off x="2804882" y="288297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5</a:t>
            </a:r>
            <a:endParaRPr lang="en-US" sz="2800" b="1" dirty="0"/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C3C10836-57A2-455B-8492-9793FE3EEDBB}"/>
              </a:ext>
            </a:extLst>
          </p:cNvPr>
          <p:cNvSpPr txBox="1"/>
          <p:nvPr/>
        </p:nvSpPr>
        <p:spPr>
          <a:xfrm>
            <a:off x="1082221" y="265223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EDED1A0-0318-44FF-ADFE-114FC3C706C5}"/>
              </a:ext>
            </a:extLst>
          </p:cNvPr>
          <p:cNvSpPr txBox="1"/>
          <p:nvPr/>
        </p:nvSpPr>
        <p:spPr>
          <a:xfrm>
            <a:off x="2755578" y="3451470"/>
            <a:ext cx="76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5</a:t>
            </a:r>
            <a:endParaRPr lang="en-US" sz="2800" b="1" dirty="0"/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22577F72-DFE3-4EB3-A3F3-9683363EC876}"/>
              </a:ext>
            </a:extLst>
          </p:cNvPr>
          <p:cNvSpPr txBox="1"/>
          <p:nvPr/>
        </p:nvSpPr>
        <p:spPr>
          <a:xfrm>
            <a:off x="1886858" y="2284702"/>
            <a:ext cx="1575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4</a:t>
            </a:r>
            <a:r>
              <a:rPr lang="en-US" sz="2800" b="1" dirty="0"/>
              <a:t>     </a:t>
            </a:r>
            <a:r>
              <a:rPr lang="ar-SA" sz="2800" b="1" dirty="0"/>
              <a:t>3</a:t>
            </a:r>
            <a:endParaRPr lang="en-US" sz="2800" b="1" dirty="0"/>
          </a:p>
        </p:txBody>
      </p:sp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04EA1E4D-9551-4DAB-8926-9A2857A12CD4}"/>
              </a:ext>
            </a:extLst>
          </p:cNvPr>
          <p:cNvSpPr txBox="1"/>
          <p:nvPr/>
        </p:nvSpPr>
        <p:spPr>
          <a:xfrm>
            <a:off x="7329715" y="2075543"/>
            <a:ext cx="2307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200" b="1" dirty="0"/>
              <a:t>43</a:t>
            </a:r>
            <a:r>
              <a:rPr lang="en-US" sz="3200" b="1" dirty="0"/>
              <a:t>   X   </a:t>
            </a:r>
            <a:r>
              <a:rPr lang="ar-SA" sz="3200" b="1" dirty="0"/>
              <a:t>5</a:t>
            </a:r>
            <a:r>
              <a:rPr lang="en-US" sz="3200" b="1" dirty="0"/>
              <a:t>  = </a:t>
            </a:r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7F51DB82-7A2B-4A76-BB11-2B02A056F8EA}"/>
              </a:ext>
            </a:extLst>
          </p:cNvPr>
          <p:cNvSpPr txBox="1"/>
          <p:nvPr/>
        </p:nvSpPr>
        <p:spPr>
          <a:xfrm>
            <a:off x="9637487" y="2100321"/>
            <a:ext cx="97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e-IL" sz="2800" b="1" dirty="0"/>
              <a:t>215</a:t>
            </a:r>
            <a:endParaRPr lang="en-US" sz="2800" b="1"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006EEA30-9D9D-4B9E-A3F0-B4406E61D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2286" y="1635367"/>
            <a:ext cx="1171569" cy="1213712"/>
          </a:xfrm>
          <a:prstGeom prst="rect">
            <a:avLst/>
          </a:prstGeom>
        </p:spPr>
      </p:pic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A4062BA9-92D8-438D-8086-2F46BCCD2D3C}"/>
              </a:ext>
            </a:extLst>
          </p:cNvPr>
          <p:cNvSpPr txBox="1"/>
          <p:nvPr/>
        </p:nvSpPr>
        <p:spPr>
          <a:xfrm>
            <a:off x="9230721" y="3159843"/>
            <a:ext cx="188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الاحاد: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74BE19D5-7BAB-4516-B200-A50BE0F7D8BD}"/>
              </a:ext>
            </a:extLst>
          </p:cNvPr>
          <p:cNvSpPr txBox="1"/>
          <p:nvPr/>
        </p:nvSpPr>
        <p:spPr>
          <a:xfrm>
            <a:off x="6244770" y="3137774"/>
            <a:ext cx="95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15  آحاد</a:t>
            </a:r>
            <a:endParaRPr lang="en-US" sz="1800" b="1" dirty="0"/>
          </a:p>
        </p:txBody>
      </p:sp>
      <p:grpSp>
        <p:nvGrpSpPr>
          <p:cNvPr id="31" name="קבוצה 30">
            <a:extLst>
              <a:ext uri="{FF2B5EF4-FFF2-40B4-BE49-F238E27FC236}">
                <a16:creationId xmlns:a16="http://schemas.microsoft.com/office/drawing/2014/main" id="{8AAB5F93-AF8D-4476-95C4-AB8B6BEC7861}"/>
              </a:ext>
            </a:extLst>
          </p:cNvPr>
          <p:cNvGrpSpPr/>
          <p:nvPr/>
        </p:nvGrpSpPr>
        <p:grpSpPr>
          <a:xfrm>
            <a:off x="5076010" y="3130081"/>
            <a:ext cx="1366865" cy="400110"/>
            <a:chOff x="4872172" y="3771098"/>
            <a:chExt cx="1366865" cy="400110"/>
          </a:xfrm>
        </p:grpSpPr>
        <p:sp>
          <p:nvSpPr>
            <p:cNvPr id="32" name="תיבת טקסט 31">
              <a:extLst>
                <a:ext uri="{FF2B5EF4-FFF2-40B4-BE49-F238E27FC236}">
                  <a16:creationId xmlns:a16="http://schemas.microsoft.com/office/drawing/2014/main" id="{1F7AE49C-16C3-4946-8258-FB03BC5EADF6}"/>
                </a:ext>
              </a:extLst>
            </p:cNvPr>
            <p:cNvSpPr txBox="1"/>
            <p:nvPr/>
          </p:nvSpPr>
          <p:spPr>
            <a:xfrm>
              <a:off x="4872172" y="3771098"/>
              <a:ext cx="13668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5  X     3 =</a:t>
              </a:r>
            </a:p>
          </p:txBody>
        </p:sp>
        <p:sp>
          <p:nvSpPr>
            <p:cNvPr id="33" name="תיבת טקסט 32">
              <a:extLst>
                <a:ext uri="{FF2B5EF4-FFF2-40B4-BE49-F238E27FC236}">
                  <a16:creationId xmlns:a16="http://schemas.microsoft.com/office/drawing/2014/main" id="{44FD7869-BC4E-45F6-A3CA-5687181482B2}"/>
                </a:ext>
              </a:extLst>
            </p:cNvPr>
            <p:cNvSpPr txBox="1"/>
            <p:nvPr/>
          </p:nvSpPr>
          <p:spPr>
            <a:xfrm>
              <a:off x="5247722" y="3809569"/>
              <a:ext cx="542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آحاد</a:t>
              </a:r>
              <a:endParaRPr lang="en-US" b="1" dirty="0"/>
            </a:p>
          </p:txBody>
        </p:sp>
      </p:grp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7DD0D44A-8C42-4999-B608-7CC8B955FBD1}"/>
              </a:ext>
            </a:extLst>
          </p:cNvPr>
          <p:cNvSpPr txBox="1"/>
          <p:nvPr/>
        </p:nvSpPr>
        <p:spPr>
          <a:xfrm>
            <a:off x="8874794" y="4323175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2.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العشرات: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35" name="קבוצה 34">
            <a:extLst>
              <a:ext uri="{FF2B5EF4-FFF2-40B4-BE49-F238E27FC236}">
                <a16:creationId xmlns:a16="http://schemas.microsoft.com/office/drawing/2014/main" id="{7102C1EF-C8CD-4838-9EE5-80718A3F8042}"/>
              </a:ext>
            </a:extLst>
          </p:cNvPr>
          <p:cNvGrpSpPr/>
          <p:nvPr/>
        </p:nvGrpSpPr>
        <p:grpSpPr>
          <a:xfrm>
            <a:off x="4792991" y="4284343"/>
            <a:ext cx="1602443" cy="400110"/>
            <a:chOff x="4792991" y="4284343"/>
            <a:chExt cx="1602443" cy="400110"/>
          </a:xfrm>
        </p:grpSpPr>
        <p:sp>
          <p:nvSpPr>
            <p:cNvPr id="36" name="תיבת טקסט 35">
              <a:extLst>
                <a:ext uri="{FF2B5EF4-FFF2-40B4-BE49-F238E27FC236}">
                  <a16:creationId xmlns:a16="http://schemas.microsoft.com/office/drawing/2014/main" id="{FD07BA60-74F2-451C-9D65-FC41E489BD90}"/>
                </a:ext>
              </a:extLst>
            </p:cNvPr>
            <p:cNvSpPr txBox="1"/>
            <p:nvPr/>
          </p:nvSpPr>
          <p:spPr>
            <a:xfrm>
              <a:off x="4792991" y="4284343"/>
              <a:ext cx="1602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5   X       4 =</a:t>
              </a:r>
            </a:p>
          </p:txBody>
        </p:sp>
        <p:sp>
          <p:nvSpPr>
            <p:cNvPr id="37" name="תיבת טקסט 36">
              <a:extLst>
                <a:ext uri="{FF2B5EF4-FFF2-40B4-BE49-F238E27FC236}">
                  <a16:creationId xmlns:a16="http://schemas.microsoft.com/office/drawing/2014/main" id="{6DFF3F98-E2EE-47C2-8B6F-3CFA1409F372}"/>
                </a:ext>
              </a:extLst>
            </p:cNvPr>
            <p:cNvSpPr txBox="1"/>
            <p:nvPr/>
          </p:nvSpPr>
          <p:spPr>
            <a:xfrm>
              <a:off x="5271232" y="4307428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عشرات</a:t>
              </a:r>
              <a:endParaRPr lang="en-US" b="1" dirty="0"/>
            </a:p>
          </p:txBody>
        </p:sp>
      </p:grpSp>
      <p:sp>
        <p:nvSpPr>
          <p:cNvPr id="38" name="תיבת טקסט 37">
            <a:extLst>
              <a:ext uri="{FF2B5EF4-FFF2-40B4-BE49-F238E27FC236}">
                <a16:creationId xmlns:a16="http://schemas.microsoft.com/office/drawing/2014/main" id="{E0D0FC04-32C4-495B-AF47-E694D5859DD3}"/>
              </a:ext>
            </a:extLst>
          </p:cNvPr>
          <p:cNvSpPr txBox="1"/>
          <p:nvPr/>
        </p:nvSpPr>
        <p:spPr>
          <a:xfrm>
            <a:off x="6165114" y="4299732"/>
            <a:ext cx="120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/>
              <a:t> </a:t>
            </a:r>
            <a:r>
              <a:rPr lang="ar-SA" sz="1800" b="1" dirty="0"/>
              <a:t>20 عشرات</a:t>
            </a:r>
            <a:endParaRPr lang="en-US" sz="1800" b="1" dirty="0"/>
          </a:p>
        </p:txBody>
      </p:sp>
      <p:sp>
        <p:nvSpPr>
          <p:cNvPr id="39" name="תיבת טקסט 38">
            <a:extLst>
              <a:ext uri="{FF2B5EF4-FFF2-40B4-BE49-F238E27FC236}">
                <a16:creationId xmlns:a16="http://schemas.microsoft.com/office/drawing/2014/main" id="{C6FAE360-5ED8-449F-AEF3-5F32C74DBDA6}"/>
              </a:ext>
            </a:extLst>
          </p:cNvPr>
          <p:cNvSpPr txBox="1"/>
          <p:nvPr/>
        </p:nvSpPr>
        <p:spPr>
          <a:xfrm>
            <a:off x="7199420" y="3156070"/>
            <a:ext cx="218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800" b="1" dirty="0"/>
              <a:t>5 آحاد + 1 عشرات  =</a:t>
            </a:r>
            <a:endParaRPr lang="en-US" sz="1800" b="1" dirty="0"/>
          </a:p>
        </p:txBody>
      </p:sp>
      <p:sp>
        <p:nvSpPr>
          <p:cNvPr id="40" name="תיבת טקסט 39">
            <a:extLst>
              <a:ext uri="{FF2B5EF4-FFF2-40B4-BE49-F238E27FC236}">
                <a16:creationId xmlns:a16="http://schemas.microsoft.com/office/drawing/2014/main" id="{ABCC88A3-8867-483F-B0EF-E6B4CCE02332}"/>
              </a:ext>
            </a:extLst>
          </p:cNvPr>
          <p:cNvSpPr txBox="1"/>
          <p:nvPr/>
        </p:nvSpPr>
        <p:spPr>
          <a:xfrm>
            <a:off x="2410691" y="4772802"/>
            <a:ext cx="9657939" cy="95410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النتيجة هي 20 عشرات، ولكن لدينا عشرة واحدة في الذاكرة نضيفها الى ال 20.</a:t>
            </a:r>
          </a:p>
          <a:p>
            <a:pPr algn="r" rtl="1"/>
            <a:r>
              <a:rPr lang="ar-SA" sz="2800" b="1" dirty="0">
                <a:solidFill>
                  <a:schemeClr val="accent2">
                    <a:lumMod val="75000"/>
                  </a:schemeClr>
                </a:solidFill>
              </a:rPr>
              <a:t>نحصل على:2 مئات+1عشرات =  21 عشرات =  20 عشرات + 1 عشرات.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" name="תיבת טקסט 40">
            <a:extLst>
              <a:ext uri="{FF2B5EF4-FFF2-40B4-BE49-F238E27FC236}">
                <a16:creationId xmlns:a16="http://schemas.microsoft.com/office/drawing/2014/main" id="{C7787BBD-1EB5-48B4-AC7C-F7420F6DD6F6}"/>
              </a:ext>
            </a:extLst>
          </p:cNvPr>
          <p:cNvSpPr txBox="1"/>
          <p:nvPr/>
        </p:nvSpPr>
        <p:spPr>
          <a:xfrm>
            <a:off x="4943276" y="3627327"/>
            <a:ext cx="580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نكتب الاحاد في النتيجة بمنزلة الاحاد.</a:t>
            </a:r>
          </a:p>
          <a:p>
            <a:pPr algn="r" rtl="1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فأما العشرات فنكتبها في الذاكرة فوق عمود العشرات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תיבת טקסט 41">
            <a:extLst>
              <a:ext uri="{FF2B5EF4-FFF2-40B4-BE49-F238E27FC236}">
                <a16:creationId xmlns:a16="http://schemas.microsoft.com/office/drawing/2014/main" id="{F8D03BBE-599F-42DB-AE38-4D49BB1D87B1}"/>
              </a:ext>
            </a:extLst>
          </p:cNvPr>
          <p:cNvSpPr txBox="1"/>
          <p:nvPr/>
        </p:nvSpPr>
        <p:spPr>
          <a:xfrm>
            <a:off x="1983178" y="1603932"/>
            <a:ext cx="602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תיבת טקסט 42">
            <a:extLst>
              <a:ext uri="{FF2B5EF4-FFF2-40B4-BE49-F238E27FC236}">
                <a16:creationId xmlns:a16="http://schemas.microsoft.com/office/drawing/2014/main" id="{18D83257-59B9-4908-84B2-6923956FBF15}"/>
              </a:ext>
            </a:extLst>
          </p:cNvPr>
          <p:cNvSpPr txBox="1"/>
          <p:nvPr/>
        </p:nvSpPr>
        <p:spPr>
          <a:xfrm>
            <a:off x="1947898" y="3421043"/>
            <a:ext cx="76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1</a:t>
            </a:r>
            <a:endParaRPr lang="en-US" sz="2800" b="1" dirty="0"/>
          </a:p>
        </p:txBody>
      </p:sp>
      <p:sp>
        <p:nvSpPr>
          <p:cNvPr id="44" name="תיבת טקסט 43">
            <a:extLst>
              <a:ext uri="{FF2B5EF4-FFF2-40B4-BE49-F238E27FC236}">
                <a16:creationId xmlns:a16="http://schemas.microsoft.com/office/drawing/2014/main" id="{AC64244E-B7E5-4D90-9D3A-C295F68632B4}"/>
              </a:ext>
            </a:extLst>
          </p:cNvPr>
          <p:cNvSpPr txBox="1"/>
          <p:nvPr/>
        </p:nvSpPr>
        <p:spPr>
          <a:xfrm>
            <a:off x="993492" y="3410392"/>
            <a:ext cx="76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8266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8" grpId="0"/>
      <p:bldP spid="3" grpId="0"/>
      <p:bldP spid="22" grpId="0"/>
      <p:bldP spid="21" grpId="0"/>
      <p:bldP spid="29" grpId="0"/>
      <p:bldP spid="34" grpId="0"/>
      <p:bldP spid="38" grpId="0"/>
      <p:bldP spid="39" grpId="0"/>
      <p:bldP spid="40" grpId="0" animBg="1"/>
      <p:bldP spid="41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تدرب</a:t>
            </a:r>
            <a:endParaRPr lang="en-US" dirty="0"/>
          </a:p>
        </p:txBody>
      </p:sp>
      <p:graphicFrame>
        <p:nvGraphicFramePr>
          <p:cNvPr id="9" name="טבלה 9">
            <a:extLst>
              <a:ext uri="{FF2B5EF4-FFF2-40B4-BE49-F238E27FC236}">
                <a16:creationId xmlns:a16="http://schemas.microsoft.com/office/drawing/2014/main" id="{850B95D7-0E49-4358-8795-7812F7228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726921"/>
              </p:ext>
            </p:extLst>
          </p:nvPr>
        </p:nvGraphicFramePr>
        <p:xfrm>
          <a:off x="123370" y="1879673"/>
          <a:ext cx="3439888" cy="20808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</a:tbl>
          </a:graphicData>
        </a:graphic>
      </p:graphicFrame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98DE0F38-0540-4935-8CED-7610F01EBC31}"/>
              </a:ext>
            </a:extLst>
          </p:cNvPr>
          <p:cNvCxnSpPr>
            <a:cxnSpLocks/>
          </p:cNvCxnSpPr>
          <p:nvPr/>
        </p:nvCxnSpPr>
        <p:spPr>
          <a:xfrm flipH="1">
            <a:off x="166914" y="3429000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12071DF1-8F25-443B-878D-137E09B4F5D8}"/>
              </a:ext>
            </a:extLst>
          </p:cNvPr>
          <p:cNvSpPr txBox="1"/>
          <p:nvPr/>
        </p:nvSpPr>
        <p:spPr>
          <a:xfrm>
            <a:off x="2804882" y="288297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7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C3C10836-57A2-455B-8492-9793FE3EEDBB}"/>
              </a:ext>
            </a:extLst>
          </p:cNvPr>
          <p:cNvSpPr txBox="1"/>
          <p:nvPr/>
        </p:nvSpPr>
        <p:spPr>
          <a:xfrm>
            <a:off x="152401" y="2838311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EDED1A0-0318-44FF-ADFE-114FC3C706C5}"/>
              </a:ext>
            </a:extLst>
          </p:cNvPr>
          <p:cNvSpPr txBox="1"/>
          <p:nvPr/>
        </p:nvSpPr>
        <p:spPr>
          <a:xfrm>
            <a:off x="2698585" y="3438709"/>
            <a:ext cx="76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3</a:t>
            </a:r>
            <a:endParaRPr lang="en-US" sz="2800" b="1" dirty="0"/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9CC51BA-75EE-4373-9162-722122F2ADE0}"/>
              </a:ext>
            </a:extLst>
          </p:cNvPr>
          <p:cNvSpPr txBox="1"/>
          <p:nvPr/>
        </p:nvSpPr>
        <p:spPr>
          <a:xfrm>
            <a:off x="2010380" y="1576886"/>
            <a:ext cx="53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22577F72-DFE3-4EB3-A3F3-9683363EC876}"/>
              </a:ext>
            </a:extLst>
          </p:cNvPr>
          <p:cNvSpPr txBox="1"/>
          <p:nvPr/>
        </p:nvSpPr>
        <p:spPr>
          <a:xfrm>
            <a:off x="950688" y="2284702"/>
            <a:ext cx="2612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3</a:t>
            </a:r>
            <a:r>
              <a:rPr lang="en-US" sz="2800" b="1" dirty="0"/>
              <a:t>       5       9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2DD1AF69-BBD8-4E34-92E9-9E80B71E42C0}"/>
              </a:ext>
            </a:extLst>
          </p:cNvPr>
          <p:cNvSpPr txBox="1"/>
          <p:nvPr/>
        </p:nvSpPr>
        <p:spPr>
          <a:xfrm>
            <a:off x="1200263" y="3438709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5</a:t>
            </a:r>
            <a:endParaRPr lang="en-US" sz="2800" b="1" dirty="0"/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A5E929A0-A031-4355-ABBF-6897E69EEBE8}"/>
              </a:ext>
            </a:extLst>
          </p:cNvPr>
          <p:cNvSpPr txBox="1"/>
          <p:nvPr/>
        </p:nvSpPr>
        <p:spPr>
          <a:xfrm>
            <a:off x="1149194" y="1575931"/>
            <a:ext cx="551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800" b="1" dirty="0">
                <a:solidFill>
                  <a:srgbClr val="FF0000"/>
                </a:solidFill>
              </a:rPr>
              <a:t>4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2F3F415D-B249-45D2-A0C4-6E8513222DE3}"/>
              </a:ext>
            </a:extLst>
          </p:cNvPr>
          <p:cNvSpPr txBox="1"/>
          <p:nvPr/>
        </p:nvSpPr>
        <p:spPr>
          <a:xfrm>
            <a:off x="6959600" y="1741714"/>
            <a:ext cx="2866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359   X  7 =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2B58D125-A94B-4C72-B485-070FDF30615A}"/>
              </a:ext>
            </a:extLst>
          </p:cNvPr>
          <p:cNvSpPr txBox="1"/>
          <p:nvPr/>
        </p:nvSpPr>
        <p:spPr>
          <a:xfrm>
            <a:off x="9833432" y="1741714"/>
            <a:ext cx="1407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2513</a:t>
            </a:r>
          </a:p>
        </p:txBody>
      </p:sp>
      <p:pic>
        <p:nvPicPr>
          <p:cNvPr id="10" name="תמונה 9">
            <a:extLst>
              <a:ext uri="{FF2B5EF4-FFF2-40B4-BE49-F238E27FC236}">
                <a16:creationId xmlns:a16="http://schemas.microsoft.com/office/drawing/2014/main" id="{5944EAA0-BDFF-4AB7-8930-6CE6A2F9B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059" y="1563317"/>
            <a:ext cx="1091746" cy="1131017"/>
          </a:xfrm>
          <a:prstGeom prst="rect">
            <a:avLst/>
          </a:prstGeom>
        </p:spPr>
      </p:pic>
      <p:sp>
        <p:nvSpPr>
          <p:cNvPr id="31" name="תיבת טקסט 30">
            <a:extLst>
              <a:ext uri="{FF2B5EF4-FFF2-40B4-BE49-F238E27FC236}">
                <a16:creationId xmlns:a16="http://schemas.microsoft.com/office/drawing/2014/main" id="{F333BFB1-86CA-450F-95FE-E7459AD856B2}"/>
              </a:ext>
            </a:extLst>
          </p:cNvPr>
          <p:cNvSpPr txBox="1"/>
          <p:nvPr/>
        </p:nvSpPr>
        <p:spPr>
          <a:xfrm>
            <a:off x="9818907" y="2494751"/>
            <a:ext cx="1887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الاحاد: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תיבת טקסט 34">
            <a:extLst>
              <a:ext uri="{FF2B5EF4-FFF2-40B4-BE49-F238E27FC236}">
                <a16:creationId xmlns:a16="http://schemas.microsoft.com/office/drawing/2014/main" id="{F6CF7D32-A3EA-4157-B19F-8FBE2B3AD513}"/>
              </a:ext>
            </a:extLst>
          </p:cNvPr>
          <p:cNvSpPr txBox="1"/>
          <p:nvPr/>
        </p:nvSpPr>
        <p:spPr>
          <a:xfrm>
            <a:off x="6832956" y="2472682"/>
            <a:ext cx="95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63  آحاد</a:t>
            </a:r>
            <a:endParaRPr lang="en-US" sz="1800" b="1" dirty="0"/>
          </a:p>
        </p:txBody>
      </p:sp>
      <p:grpSp>
        <p:nvGrpSpPr>
          <p:cNvPr id="36" name="קבוצה 35">
            <a:extLst>
              <a:ext uri="{FF2B5EF4-FFF2-40B4-BE49-F238E27FC236}">
                <a16:creationId xmlns:a16="http://schemas.microsoft.com/office/drawing/2014/main" id="{96A50282-4803-4D9E-AFC1-A62BF5F935F0}"/>
              </a:ext>
            </a:extLst>
          </p:cNvPr>
          <p:cNvGrpSpPr/>
          <p:nvPr/>
        </p:nvGrpSpPr>
        <p:grpSpPr>
          <a:xfrm>
            <a:off x="5664196" y="2464989"/>
            <a:ext cx="1366865" cy="400110"/>
            <a:chOff x="4872172" y="3771098"/>
            <a:chExt cx="1366865" cy="400110"/>
          </a:xfrm>
        </p:grpSpPr>
        <p:sp>
          <p:nvSpPr>
            <p:cNvPr id="37" name="תיבת טקסט 36">
              <a:extLst>
                <a:ext uri="{FF2B5EF4-FFF2-40B4-BE49-F238E27FC236}">
                  <a16:creationId xmlns:a16="http://schemas.microsoft.com/office/drawing/2014/main" id="{D9B14EC7-6D04-4071-A13D-07FC39E95965}"/>
                </a:ext>
              </a:extLst>
            </p:cNvPr>
            <p:cNvSpPr txBox="1"/>
            <p:nvPr/>
          </p:nvSpPr>
          <p:spPr>
            <a:xfrm>
              <a:off x="4872172" y="3771098"/>
              <a:ext cx="13668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7  X     9 =</a:t>
              </a:r>
            </a:p>
          </p:txBody>
        </p:sp>
        <p:sp>
          <p:nvSpPr>
            <p:cNvPr id="38" name="תיבת טקסט 37">
              <a:extLst>
                <a:ext uri="{FF2B5EF4-FFF2-40B4-BE49-F238E27FC236}">
                  <a16:creationId xmlns:a16="http://schemas.microsoft.com/office/drawing/2014/main" id="{B2F910DC-957A-41D2-AFCD-D90F50EA0BC3}"/>
                </a:ext>
              </a:extLst>
            </p:cNvPr>
            <p:cNvSpPr txBox="1"/>
            <p:nvPr/>
          </p:nvSpPr>
          <p:spPr>
            <a:xfrm>
              <a:off x="5247722" y="3809569"/>
              <a:ext cx="542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آحاد</a:t>
              </a:r>
              <a:endParaRPr lang="en-US" b="1" dirty="0"/>
            </a:p>
          </p:txBody>
        </p:sp>
      </p:grpSp>
      <p:sp>
        <p:nvSpPr>
          <p:cNvPr id="39" name="תיבת טקסט 38">
            <a:extLst>
              <a:ext uri="{FF2B5EF4-FFF2-40B4-BE49-F238E27FC236}">
                <a16:creationId xmlns:a16="http://schemas.microsoft.com/office/drawing/2014/main" id="{05736BDA-5CA2-4C3B-84C4-CE94D67AEBAD}"/>
              </a:ext>
            </a:extLst>
          </p:cNvPr>
          <p:cNvSpPr txBox="1"/>
          <p:nvPr/>
        </p:nvSpPr>
        <p:spPr>
          <a:xfrm>
            <a:off x="9818907" y="3531463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2.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العشرات: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0" name="קבוצה 39">
            <a:extLst>
              <a:ext uri="{FF2B5EF4-FFF2-40B4-BE49-F238E27FC236}">
                <a16:creationId xmlns:a16="http://schemas.microsoft.com/office/drawing/2014/main" id="{07F5C809-ED47-420C-9C9A-1BD8E32AAA73}"/>
              </a:ext>
            </a:extLst>
          </p:cNvPr>
          <p:cNvGrpSpPr/>
          <p:nvPr/>
        </p:nvGrpSpPr>
        <p:grpSpPr>
          <a:xfrm>
            <a:off x="5368557" y="3492631"/>
            <a:ext cx="1602443" cy="400110"/>
            <a:chOff x="4792991" y="4284343"/>
            <a:chExt cx="1602443" cy="400110"/>
          </a:xfrm>
        </p:grpSpPr>
        <p:sp>
          <p:nvSpPr>
            <p:cNvPr id="41" name="תיבת טקסט 40">
              <a:extLst>
                <a:ext uri="{FF2B5EF4-FFF2-40B4-BE49-F238E27FC236}">
                  <a16:creationId xmlns:a16="http://schemas.microsoft.com/office/drawing/2014/main" id="{EC3C1336-5431-43D4-811B-12320E64A6BC}"/>
                </a:ext>
              </a:extLst>
            </p:cNvPr>
            <p:cNvSpPr txBox="1"/>
            <p:nvPr/>
          </p:nvSpPr>
          <p:spPr>
            <a:xfrm>
              <a:off x="4792991" y="4284343"/>
              <a:ext cx="1602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7   X       5 =</a:t>
              </a:r>
            </a:p>
          </p:txBody>
        </p:sp>
        <p:sp>
          <p:nvSpPr>
            <p:cNvPr id="42" name="תיבת טקסט 41">
              <a:extLst>
                <a:ext uri="{FF2B5EF4-FFF2-40B4-BE49-F238E27FC236}">
                  <a16:creationId xmlns:a16="http://schemas.microsoft.com/office/drawing/2014/main" id="{6C206C08-1364-496B-95B3-85C79A7047C2}"/>
                </a:ext>
              </a:extLst>
            </p:cNvPr>
            <p:cNvSpPr txBox="1"/>
            <p:nvPr/>
          </p:nvSpPr>
          <p:spPr>
            <a:xfrm>
              <a:off x="5271232" y="4307428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عشرات</a:t>
              </a:r>
              <a:endParaRPr lang="en-US" b="1" dirty="0"/>
            </a:p>
          </p:txBody>
        </p:sp>
      </p:grpSp>
      <p:sp>
        <p:nvSpPr>
          <p:cNvPr id="43" name="תיבת טקסט 42">
            <a:extLst>
              <a:ext uri="{FF2B5EF4-FFF2-40B4-BE49-F238E27FC236}">
                <a16:creationId xmlns:a16="http://schemas.microsoft.com/office/drawing/2014/main" id="{06213C53-280B-4D55-AB50-30B61297E5EB}"/>
              </a:ext>
            </a:extLst>
          </p:cNvPr>
          <p:cNvSpPr txBox="1"/>
          <p:nvPr/>
        </p:nvSpPr>
        <p:spPr>
          <a:xfrm>
            <a:off x="6754868" y="3508020"/>
            <a:ext cx="1200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/>
              <a:t> </a:t>
            </a:r>
            <a:r>
              <a:rPr lang="ar-SA" sz="1800" b="1" dirty="0"/>
              <a:t>35 عشرات</a:t>
            </a:r>
            <a:endParaRPr lang="en-US" sz="1800" b="1" dirty="0"/>
          </a:p>
        </p:txBody>
      </p:sp>
      <p:sp>
        <p:nvSpPr>
          <p:cNvPr id="44" name="תיבת טקסט 43">
            <a:extLst>
              <a:ext uri="{FF2B5EF4-FFF2-40B4-BE49-F238E27FC236}">
                <a16:creationId xmlns:a16="http://schemas.microsoft.com/office/drawing/2014/main" id="{823E7E91-A47E-44C3-9F8B-4F8D47AB76C3}"/>
              </a:ext>
            </a:extLst>
          </p:cNvPr>
          <p:cNvSpPr txBox="1"/>
          <p:nvPr/>
        </p:nvSpPr>
        <p:spPr>
          <a:xfrm>
            <a:off x="7787606" y="2490978"/>
            <a:ext cx="218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800" b="1" dirty="0"/>
              <a:t>3 آحاد + 6 عشرات  =</a:t>
            </a:r>
            <a:endParaRPr lang="en-US" sz="1800" b="1" dirty="0"/>
          </a:p>
        </p:txBody>
      </p:sp>
      <p:sp>
        <p:nvSpPr>
          <p:cNvPr id="45" name="תיבת טקסט 44">
            <a:extLst>
              <a:ext uri="{FF2B5EF4-FFF2-40B4-BE49-F238E27FC236}">
                <a16:creationId xmlns:a16="http://schemas.microsoft.com/office/drawing/2014/main" id="{EC49FB45-F21A-412F-A236-658189D0D54A}"/>
              </a:ext>
            </a:extLst>
          </p:cNvPr>
          <p:cNvSpPr txBox="1"/>
          <p:nvPr/>
        </p:nvSpPr>
        <p:spPr>
          <a:xfrm>
            <a:off x="5620652" y="2901688"/>
            <a:ext cx="580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نكتب الاحاد في النتيجة بمنزلة الاحاد.</a:t>
            </a:r>
          </a:p>
          <a:p>
            <a:pPr algn="r" rtl="1"/>
            <a:r>
              <a:rPr lang="ar-SA" sz="1800" b="1" dirty="0">
                <a:solidFill>
                  <a:schemeClr val="accent2">
                    <a:lumMod val="75000"/>
                  </a:schemeClr>
                </a:solidFill>
              </a:rPr>
              <a:t>فأما العشرات فنكتبها في الذاكرة فوق عمود العشرات</a:t>
            </a:r>
            <a:endParaRPr lang="en-US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6" name="תיבת טקסט 45">
            <a:extLst>
              <a:ext uri="{FF2B5EF4-FFF2-40B4-BE49-F238E27FC236}">
                <a16:creationId xmlns:a16="http://schemas.microsoft.com/office/drawing/2014/main" id="{7AA0BFF1-CCBC-4246-A013-A30FCB78314F}"/>
              </a:ext>
            </a:extLst>
          </p:cNvPr>
          <p:cNvSpPr txBox="1"/>
          <p:nvPr/>
        </p:nvSpPr>
        <p:spPr>
          <a:xfrm>
            <a:off x="4557517" y="4024929"/>
            <a:ext cx="7449129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النتيجة هي 35 عشرات، ولكن لدينا 6 عشرات في الذاكرة نضيفها الى ال 35.</a:t>
            </a:r>
          </a:p>
          <a:p>
            <a:pPr algn="r" rtl="1"/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نحصل على:4 مئات+1عشرات =  41 عشرات =  35 عشرات + 6 عشرات.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7" name="תיבת טקסט 46">
            <a:extLst>
              <a:ext uri="{FF2B5EF4-FFF2-40B4-BE49-F238E27FC236}">
                <a16:creationId xmlns:a16="http://schemas.microsoft.com/office/drawing/2014/main" id="{32833614-3D9D-4A86-9378-6DBA5A201541}"/>
              </a:ext>
            </a:extLst>
          </p:cNvPr>
          <p:cNvSpPr txBox="1"/>
          <p:nvPr/>
        </p:nvSpPr>
        <p:spPr>
          <a:xfrm>
            <a:off x="1852343" y="3438709"/>
            <a:ext cx="76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1</a:t>
            </a:r>
            <a:endParaRPr lang="en-US" sz="2800" b="1" dirty="0"/>
          </a:p>
        </p:txBody>
      </p:sp>
      <p:sp>
        <p:nvSpPr>
          <p:cNvPr id="49" name="תיבת טקסט 48">
            <a:extLst>
              <a:ext uri="{FF2B5EF4-FFF2-40B4-BE49-F238E27FC236}">
                <a16:creationId xmlns:a16="http://schemas.microsoft.com/office/drawing/2014/main" id="{C3157CEC-1FD6-4C29-B785-E94E32DCABF7}"/>
              </a:ext>
            </a:extLst>
          </p:cNvPr>
          <p:cNvSpPr txBox="1"/>
          <p:nvPr/>
        </p:nvSpPr>
        <p:spPr>
          <a:xfrm>
            <a:off x="9387737" y="5038900"/>
            <a:ext cx="203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000" b="1" dirty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ar-SA" sz="2000" b="1" dirty="0">
                <a:solidFill>
                  <a:schemeClr val="tx1">
                    <a:lumMod val="50000"/>
                  </a:schemeClr>
                </a:solidFill>
              </a:rPr>
              <a:t>.  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نضرب المئات: 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50" name="קבוצה 49">
            <a:extLst>
              <a:ext uri="{FF2B5EF4-FFF2-40B4-BE49-F238E27FC236}">
                <a16:creationId xmlns:a16="http://schemas.microsoft.com/office/drawing/2014/main" id="{82F2974C-C48C-436F-9FF2-017B427F580C}"/>
              </a:ext>
            </a:extLst>
          </p:cNvPr>
          <p:cNvGrpSpPr/>
          <p:nvPr/>
        </p:nvGrpSpPr>
        <p:grpSpPr>
          <a:xfrm>
            <a:off x="7338934" y="5038900"/>
            <a:ext cx="1513538" cy="400110"/>
            <a:chOff x="6367930" y="4781212"/>
            <a:chExt cx="1513538" cy="400110"/>
          </a:xfrm>
        </p:grpSpPr>
        <p:sp>
          <p:nvSpPr>
            <p:cNvPr id="51" name="תיבת טקסט 50">
              <a:extLst>
                <a:ext uri="{FF2B5EF4-FFF2-40B4-BE49-F238E27FC236}">
                  <a16:creationId xmlns:a16="http://schemas.microsoft.com/office/drawing/2014/main" id="{BA57BB4F-1482-4EDA-AA59-FC0E0775030C}"/>
                </a:ext>
              </a:extLst>
            </p:cNvPr>
            <p:cNvSpPr txBox="1"/>
            <p:nvPr/>
          </p:nvSpPr>
          <p:spPr>
            <a:xfrm>
              <a:off x="6367930" y="4781212"/>
              <a:ext cx="15135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rtl="1"/>
              <a:r>
                <a:rPr lang="en-US" sz="2000" b="1" dirty="0">
                  <a:solidFill>
                    <a:schemeClr val="tx1">
                      <a:lumMod val="50000"/>
                    </a:schemeClr>
                  </a:solidFill>
                </a:rPr>
                <a:t>7  X       3 =</a:t>
              </a:r>
            </a:p>
          </p:txBody>
        </p:sp>
        <p:sp>
          <p:nvSpPr>
            <p:cNvPr id="52" name="תיבת טקסט 51">
              <a:extLst>
                <a:ext uri="{FF2B5EF4-FFF2-40B4-BE49-F238E27FC236}">
                  <a16:creationId xmlns:a16="http://schemas.microsoft.com/office/drawing/2014/main" id="{27DD621E-75FD-4753-AF0D-46065FAFAF4F}"/>
                </a:ext>
              </a:extLst>
            </p:cNvPr>
            <p:cNvSpPr txBox="1"/>
            <p:nvPr/>
          </p:nvSpPr>
          <p:spPr>
            <a:xfrm>
              <a:off x="6767685" y="4863667"/>
              <a:ext cx="645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ar-SA" b="1" dirty="0"/>
                <a:t>مئات</a:t>
              </a:r>
              <a:endParaRPr lang="en-US" b="1" dirty="0"/>
            </a:p>
          </p:txBody>
        </p:sp>
      </p:grpSp>
      <p:sp>
        <p:nvSpPr>
          <p:cNvPr id="53" name="תיבת טקסט 52">
            <a:extLst>
              <a:ext uri="{FF2B5EF4-FFF2-40B4-BE49-F238E27FC236}">
                <a16:creationId xmlns:a16="http://schemas.microsoft.com/office/drawing/2014/main" id="{7923B7B5-075D-4AC2-AF62-39CC30C0A837}"/>
              </a:ext>
            </a:extLst>
          </p:cNvPr>
          <p:cNvSpPr txBox="1"/>
          <p:nvPr/>
        </p:nvSpPr>
        <p:spPr>
          <a:xfrm>
            <a:off x="8501585" y="5069678"/>
            <a:ext cx="1032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800" b="1" dirty="0"/>
              <a:t>21 مئات</a:t>
            </a:r>
            <a:endParaRPr lang="en-US" sz="1800" b="1" dirty="0"/>
          </a:p>
        </p:txBody>
      </p:sp>
      <p:sp>
        <p:nvSpPr>
          <p:cNvPr id="54" name="תיבת טקסט 53">
            <a:extLst>
              <a:ext uri="{FF2B5EF4-FFF2-40B4-BE49-F238E27FC236}">
                <a16:creationId xmlns:a16="http://schemas.microsoft.com/office/drawing/2014/main" id="{4E90D384-300E-4682-B88E-2CD1D39BF3F2}"/>
              </a:ext>
            </a:extLst>
          </p:cNvPr>
          <p:cNvSpPr txBox="1"/>
          <p:nvPr/>
        </p:nvSpPr>
        <p:spPr>
          <a:xfrm>
            <a:off x="4668320" y="5426097"/>
            <a:ext cx="7449129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النتيجة هي 21 مئات، ولكن لدينا 4 مئات في الذاكرة نضيفها الى ال 21.</a:t>
            </a:r>
          </a:p>
          <a:p>
            <a:pPr algn="r" rtl="1"/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نحصل على:2 الاف + 5 مئات =  25 مئات =  21 مئات + 4 مئات.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5" name="תיבת טקסט 54">
            <a:extLst>
              <a:ext uri="{FF2B5EF4-FFF2-40B4-BE49-F238E27FC236}">
                <a16:creationId xmlns:a16="http://schemas.microsoft.com/office/drawing/2014/main" id="{D6DBF586-A509-4ABD-AF17-E87E3519CEC2}"/>
              </a:ext>
            </a:extLst>
          </p:cNvPr>
          <p:cNvSpPr txBox="1"/>
          <p:nvPr/>
        </p:nvSpPr>
        <p:spPr>
          <a:xfrm>
            <a:off x="248856" y="3469908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9742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8" grpId="0"/>
      <p:bldP spid="30" grpId="0"/>
      <p:bldP spid="34" grpId="0"/>
      <p:bldP spid="4" grpId="0"/>
      <p:bldP spid="5" grpId="0"/>
      <p:bldP spid="31" grpId="0"/>
      <p:bldP spid="35" grpId="0"/>
      <p:bldP spid="39" grpId="0"/>
      <p:bldP spid="43" grpId="0"/>
      <p:bldP spid="44" grpId="0"/>
      <p:bldP spid="45" grpId="0"/>
      <p:bldP spid="46" grpId="0" animBg="1"/>
      <p:bldP spid="47" grpId="0"/>
      <p:bldP spid="49" grpId="0"/>
      <p:bldP spid="53" grpId="0"/>
      <p:bldP spid="54" grpId="0" animBg="1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تدرب على اللوح</a:t>
            </a:r>
            <a:endParaRPr lang="en-US" dirty="0"/>
          </a:p>
        </p:txBody>
      </p:sp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2F3F415D-B249-45D2-A0C4-6E8513222DE3}"/>
              </a:ext>
            </a:extLst>
          </p:cNvPr>
          <p:cNvSpPr txBox="1"/>
          <p:nvPr/>
        </p:nvSpPr>
        <p:spPr>
          <a:xfrm>
            <a:off x="6959600" y="1741714"/>
            <a:ext cx="2866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453   X  8 =</a:t>
            </a:r>
          </a:p>
        </p:txBody>
      </p: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2B58D125-A94B-4C72-B485-070FDF30615A}"/>
              </a:ext>
            </a:extLst>
          </p:cNvPr>
          <p:cNvSpPr txBox="1"/>
          <p:nvPr/>
        </p:nvSpPr>
        <p:spPr>
          <a:xfrm>
            <a:off x="9833432" y="1741714"/>
            <a:ext cx="1407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3624</a:t>
            </a:r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CFF9EE38-3405-467E-9A46-3B5D03D2D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041" y="1612291"/>
            <a:ext cx="1120775" cy="116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5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ar-SA" dirty="0"/>
              <a:t>نتذكر</a:t>
            </a:r>
            <a:r>
              <a:rPr lang="he-IL" dirty="0"/>
              <a:t> </a:t>
            </a:r>
            <a:endParaRPr dirty="0"/>
          </a:p>
        </p:txBody>
      </p:sp>
      <p:sp>
        <p:nvSpPr>
          <p:cNvPr id="287" name="Google Shape;287;p10"/>
          <p:cNvSpPr txBox="1">
            <a:spLocks noGrp="1"/>
          </p:cNvSpPr>
          <p:nvPr>
            <p:ph type="body" sz="quarter" idx="10"/>
          </p:nvPr>
        </p:nvSpPr>
        <p:spPr>
          <a:xfrm>
            <a:off x="653228" y="1937691"/>
            <a:ext cx="11047541" cy="4390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0">
              <a:lnSpc>
                <a:spcPct val="150000"/>
              </a:lnSpc>
              <a:buClr>
                <a:schemeClr val="dk1"/>
              </a:buClr>
              <a:buSzPts val="3600"/>
            </a:pPr>
            <a:r>
              <a:rPr lang="ar-JO" altLang="en-US" sz="4400" b="1" dirty="0">
                <a:solidFill>
                  <a:srgbClr val="000000"/>
                </a:solidFill>
              </a:rPr>
              <a:t>الضرب العمودي بالطريقة </a:t>
            </a:r>
            <a:r>
              <a:rPr lang="ar-SA" altLang="en-US" sz="4400" b="1" dirty="0">
                <a:solidFill>
                  <a:srgbClr val="000000"/>
                </a:solidFill>
              </a:rPr>
              <a:t>المختصرة</a:t>
            </a:r>
            <a:r>
              <a:rPr lang="ar-JO" altLang="en-US" sz="4400" b="1" dirty="0">
                <a:solidFill>
                  <a:srgbClr val="000000"/>
                </a:solidFill>
              </a:rPr>
              <a:t> </a:t>
            </a:r>
            <a:r>
              <a:rPr lang="ar-SA" altLang="en-US" sz="4400" b="1" dirty="0">
                <a:solidFill>
                  <a:srgbClr val="000000"/>
                </a:solidFill>
              </a:rPr>
              <a:t>، يجب الانتباه الى أهمية ترتيب الارقام بحسب المنازل</a:t>
            </a:r>
            <a:r>
              <a:rPr lang="ar-JO" altLang="en-US" sz="4400" b="1" dirty="0">
                <a:solidFill>
                  <a:srgbClr val="000000"/>
                </a:solidFill>
              </a:rPr>
              <a:t>. </a:t>
            </a:r>
            <a:r>
              <a:rPr lang="ar-SA" altLang="en-US" sz="4400" b="1" dirty="0">
                <a:solidFill>
                  <a:srgbClr val="000000"/>
                </a:solidFill>
              </a:rPr>
              <a:t>وبعد كل تمرين فحص اذا ما كانت الإجابة صحيحة عن طريق استراتيجيات حل اما التقريب او التوزيع.</a:t>
            </a:r>
            <a:endParaRPr lang="ar-SA" sz="4400" b="1" dirty="0">
              <a:solidFill>
                <a:srgbClr val="000000"/>
              </a:solidFill>
            </a:endParaRPr>
          </a:p>
        </p:txBody>
      </p:sp>
      <p:pic>
        <p:nvPicPr>
          <p:cNvPr id="288" name="Google Shape;288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7846" y="13562"/>
            <a:ext cx="1017545" cy="1070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843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D1122C7-9970-45CA-8173-EF7A88BBD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5112" y="663126"/>
            <a:ext cx="7276477" cy="720000"/>
          </a:xfrm>
        </p:spPr>
        <p:txBody>
          <a:bodyPr>
            <a:normAutofit fontScale="90000"/>
          </a:bodyPr>
          <a:lstStyle/>
          <a:p>
            <a:r>
              <a:rPr lang="ar-SA" dirty="0"/>
              <a:t>نفحص معًا</a:t>
            </a:r>
            <a:endParaRPr lang="en-US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D9A58B44-1711-4388-918C-25DD0F486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514" y="763570"/>
            <a:ext cx="4629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JO" altLang="en-US" sz="2800" b="1" dirty="0">
                <a:solidFill>
                  <a:schemeClr val="bg1"/>
                </a:solidFill>
              </a:rPr>
              <a:t>فعالية تمهيدية</a:t>
            </a:r>
            <a:r>
              <a:rPr lang="ar-SA" altLang="en-US" sz="2800" b="1" dirty="0">
                <a:solidFill>
                  <a:schemeClr val="bg1"/>
                </a:solidFill>
              </a:rPr>
              <a:t> – طريقة ندين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4EF2AFF3-EE4C-49EC-84E6-5BFEA8F54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85" y="1753187"/>
            <a:ext cx="5314331" cy="288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71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lt1"/>
              </a:buClr>
              <a:buSzPts val="4400"/>
            </a:pPr>
            <a:r>
              <a:rPr lang="ar-SA" dirty="0"/>
              <a:t>تَلْخِيص- الطريقة المفصلة</a:t>
            </a:r>
          </a:p>
        </p:txBody>
      </p:sp>
      <p:pic>
        <p:nvPicPr>
          <p:cNvPr id="288" name="Google Shape;288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7846" y="13562"/>
            <a:ext cx="1017545" cy="107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Girl, Books, School, Reading, Learning, Happy">
            <a:extLst>
              <a:ext uri="{FF2B5EF4-FFF2-40B4-BE49-F238E27FC236}">
                <a16:creationId xmlns:a16="http://schemas.microsoft.com/office/drawing/2014/main" id="{B0B9EA19-23B0-480E-9B1B-7240DDD39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224" y="2286740"/>
            <a:ext cx="2232364" cy="446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תיבת טקסט 8">
            <a:extLst>
              <a:ext uri="{FF2B5EF4-FFF2-40B4-BE49-F238E27FC236}">
                <a16:creationId xmlns:a16="http://schemas.microsoft.com/office/drawing/2014/main" id="{BE104DA7-3614-44D1-93B4-30117A48E1F5}"/>
              </a:ext>
            </a:extLst>
          </p:cNvPr>
          <p:cNvSpPr txBox="1"/>
          <p:nvPr/>
        </p:nvSpPr>
        <p:spPr>
          <a:xfrm>
            <a:off x="1233715" y="2286740"/>
            <a:ext cx="8752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4000" dirty="0"/>
              <a:t> كتابة تمرين الضرب العمودي بترتيب المنازل</a:t>
            </a:r>
            <a:endParaRPr lang="en-US" sz="4000" dirty="0"/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EC0B1B90-31DD-48A9-ACDC-1FB125010DD1}"/>
              </a:ext>
            </a:extLst>
          </p:cNvPr>
          <p:cNvSpPr txBox="1"/>
          <p:nvPr/>
        </p:nvSpPr>
        <p:spPr>
          <a:xfrm>
            <a:off x="701415" y="3186370"/>
            <a:ext cx="9284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4000" dirty="0"/>
              <a:t> في البداية نضرب ب منزلة الاحاد وثم العشرات وهكذا</a:t>
            </a:r>
            <a:endParaRPr lang="en-US" sz="4000" dirty="0"/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370B03B6-5756-4AB4-9E96-691121C3E78C}"/>
              </a:ext>
            </a:extLst>
          </p:cNvPr>
          <p:cNvSpPr txBox="1"/>
          <p:nvPr/>
        </p:nvSpPr>
        <p:spPr>
          <a:xfrm>
            <a:off x="701415" y="4089984"/>
            <a:ext cx="9284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4000" dirty="0"/>
              <a:t> النتيجة تكون تابعة للمنزلة التي ضربنا بها</a:t>
            </a:r>
            <a:endParaRPr lang="en-US" sz="4000" dirty="0"/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4886182F-EE5C-4B96-8F20-25B01641EA01}"/>
              </a:ext>
            </a:extLst>
          </p:cNvPr>
          <p:cNvSpPr txBox="1"/>
          <p:nvPr/>
        </p:nvSpPr>
        <p:spPr>
          <a:xfrm>
            <a:off x="764033" y="5151566"/>
            <a:ext cx="9284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4000" dirty="0"/>
              <a:t> الانتباه اذا كان هنالك تبديل</a:t>
            </a:r>
            <a:endParaRPr lang="en-US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ar-SA" dirty="0">
                <a:solidFill>
                  <a:srgbClr val="000000"/>
                </a:solidFill>
              </a:rPr>
              <a:t>مَاذَا سنتعلّم الْيَوْم ؟ </a:t>
            </a:r>
          </a:p>
        </p:txBody>
      </p:sp>
      <p:sp>
        <p:nvSpPr>
          <p:cNvPr id="249" name="Google Shape;249;p6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3607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lvl="0">
              <a:lnSpc>
                <a:spcPct val="150000"/>
              </a:lnSpc>
              <a:buSzPts val="2800"/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000000"/>
                </a:solidFill>
              </a:rPr>
              <a:t>فعالية تمهيدية.</a:t>
            </a:r>
          </a:p>
          <a:p>
            <a:pPr lvl="0">
              <a:lnSpc>
                <a:spcPct val="150000"/>
              </a:lnSpc>
              <a:buSzPts val="2800"/>
              <a:buFont typeface="Arial" panose="020B0604020202020204" pitchFamily="34" charset="0"/>
              <a:buChar char="•"/>
            </a:pPr>
            <a:r>
              <a:rPr lang="ar-SA" sz="3200" dirty="0">
                <a:solidFill>
                  <a:srgbClr val="000000"/>
                </a:solidFill>
              </a:rPr>
              <a:t>التذكير بالضرب بطريقة التوزيع.</a:t>
            </a:r>
            <a:endParaRPr lang="en-US" sz="3200" dirty="0">
              <a:solidFill>
                <a:srgbClr val="000000"/>
              </a:solidFill>
            </a:endParaRPr>
          </a:p>
          <a:p>
            <a:pPr lvl="0">
              <a:lnSpc>
                <a:spcPct val="150000"/>
              </a:lnSpc>
              <a:buSzPts val="2800"/>
              <a:buFont typeface="Arial"/>
              <a:buChar char="•"/>
            </a:pPr>
            <a:r>
              <a:rPr lang="ar-SA" sz="3200" dirty="0">
                <a:solidFill>
                  <a:srgbClr val="000000"/>
                </a:solidFill>
              </a:rPr>
              <a:t>تذكير الضرب العمودي بالطريقة المفصلة والطريقة المختصرة.</a:t>
            </a:r>
          </a:p>
          <a:p>
            <a:pPr lvl="0">
              <a:lnSpc>
                <a:spcPct val="150000"/>
              </a:lnSpc>
              <a:buSzPts val="2800"/>
              <a:buFont typeface="Arial"/>
              <a:buChar char="•"/>
            </a:pPr>
            <a:r>
              <a:rPr lang="ar-SA" sz="3200" dirty="0">
                <a:solidFill>
                  <a:srgbClr val="000000"/>
                </a:solidFill>
              </a:rPr>
              <a:t>الضرب العمودي بالطريقة المختصرة بدون تبديل.</a:t>
            </a:r>
          </a:p>
          <a:p>
            <a:pPr lvl="0">
              <a:lnSpc>
                <a:spcPct val="150000"/>
              </a:lnSpc>
              <a:buSzPts val="2800"/>
              <a:buFont typeface="Arial"/>
              <a:buChar char="•"/>
            </a:pPr>
            <a:r>
              <a:rPr lang="ar-SA" dirty="0">
                <a:solidFill>
                  <a:srgbClr val="000000"/>
                </a:solidFill>
              </a:rPr>
              <a:t>الضرب العمودي بالطريقة المختصرة مع تبديل.</a:t>
            </a:r>
            <a:r>
              <a:rPr lang="ar-SA" sz="3200" dirty="0">
                <a:solidFill>
                  <a:srgbClr val="000000"/>
                </a:solidFill>
              </a:rPr>
              <a:t/>
            </a:r>
            <a:br>
              <a:rPr lang="ar-SA" sz="3200" dirty="0">
                <a:solidFill>
                  <a:srgbClr val="000000"/>
                </a:solidFill>
              </a:rPr>
            </a:br>
            <a:r>
              <a:rPr lang="ar-SA" sz="3200" dirty="0"/>
              <a:t/>
            </a:r>
            <a:br>
              <a:rPr lang="ar-SA" sz="3200" dirty="0"/>
            </a:br>
            <a:r>
              <a:rPr lang="ar-SA" sz="3200" dirty="0">
                <a:solidFill>
                  <a:srgbClr val="000000"/>
                </a:solidFill>
              </a:rPr>
              <a:t>لِدَرْس الْيَوْم جَهِّزُوا دَفْتَر وَقَلَّم لِلْكِتَابَة.</a:t>
            </a:r>
          </a:p>
          <a:p>
            <a:pPr marL="457200" lvl="0" indent="-279400" algn="r" rtl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800"/>
              <a:buFont typeface="Arial"/>
              <a:buNone/>
            </a:pPr>
            <a:endParaRPr dirty="0"/>
          </a:p>
        </p:txBody>
      </p:sp>
      <p:pic>
        <p:nvPicPr>
          <p:cNvPr id="250" name="Google Shape;25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8057618">
            <a:off x="290049" y="269606"/>
            <a:ext cx="1468977" cy="973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33322" y="5810250"/>
            <a:ext cx="20828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DD4A348-1B61-4D53-98F0-A7257BEBD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تدرب</a:t>
            </a:r>
            <a:endParaRPr lang="en-US" dirty="0"/>
          </a:p>
        </p:txBody>
      </p:sp>
      <p:pic>
        <p:nvPicPr>
          <p:cNvPr id="3" name="תמונה 2">
            <a:extLst>
              <a:ext uri="{FF2B5EF4-FFF2-40B4-BE49-F238E27FC236}">
                <a16:creationId xmlns:a16="http://schemas.microsoft.com/office/drawing/2014/main" id="{8DF301EC-15BF-4FAF-9342-CF7C328B9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540" y="211586"/>
            <a:ext cx="8082025" cy="645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4400"/>
            </a:pPr>
            <a:r>
              <a:rPr lang="ar-SA" dirty="0">
                <a:solidFill>
                  <a:srgbClr val="000000"/>
                </a:solidFill>
              </a:rPr>
              <a:t>مَاذَا يَجِب أَنْ نُحضّر للحصّة ؟ </a:t>
            </a:r>
          </a:p>
        </p:txBody>
      </p:sp>
      <p:pic>
        <p:nvPicPr>
          <p:cNvPr id="259" name="Google Shape;259;p7" descr="https://lh5.googleusercontent.com/7xQchnRuOUJbyFAyyHdllavqvQUFOSCV7l5Kzy1Rmeboi9xefgg8yDF0ng5ESkxi3tC9_i9ER1BmBYOOTMhmhaxTzBz8ILJQxn_c__0Qg9cKcVB64VGmWAAtIhTRT7N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36755" y="2239392"/>
            <a:ext cx="1408255" cy="2178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7" descr="https://lh4.googleusercontent.com/iGTl96Eygo7-oid1H3ZWWYhb5HWAynyOs2KLWGGMeuEgHeu4cFLof2g-jYLOscV4q-879K-lfjkP4Swnmj_UGZsWTDspF4AbUz1XGd30Tf1KKpiEXhvx6NLF17Q1F5VY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4085768" y="2689777"/>
            <a:ext cx="2379218" cy="14784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קבוצה 12">
            <a:extLst>
              <a:ext uri="{FF2B5EF4-FFF2-40B4-BE49-F238E27FC236}">
                <a16:creationId xmlns:a16="http://schemas.microsoft.com/office/drawing/2014/main" id="{129ACE71-4E99-4DBC-8A93-4227A0644689}"/>
              </a:ext>
            </a:extLst>
          </p:cNvPr>
          <p:cNvGrpSpPr/>
          <p:nvPr/>
        </p:nvGrpSpPr>
        <p:grpSpPr>
          <a:xfrm>
            <a:off x="5771408" y="1228539"/>
            <a:ext cx="6080573" cy="2025300"/>
            <a:chOff x="5771408" y="1228539"/>
            <a:chExt cx="6080573" cy="2025300"/>
          </a:xfrm>
        </p:grpSpPr>
        <p:pic>
          <p:nvPicPr>
            <p:cNvPr id="45" name="תמונה 44">
              <a:extLst>
                <a:ext uri="{FF2B5EF4-FFF2-40B4-BE49-F238E27FC236}">
                  <a16:creationId xmlns:a16="http://schemas.microsoft.com/office/drawing/2014/main" id="{1D1ADF1C-F056-4F3E-9254-C8E661682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1408" y="1228539"/>
              <a:ext cx="6080573" cy="2025300"/>
            </a:xfrm>
            <a:prstGeom prst="rect">
              <a:avLst/>
            </a:prstGeom>
          </p:spPr>
        </p:pic>
        <p:sp>
          <p:nvSpPr>
            <p:cNvPr id="46" name="תיבת טקסט 45">
              <a:extLst>
                <a:ext uri="{FF2B5EF4-FFF2-40B4-BE49-F238E27FC236}">
                  <a16:creationId xmlns:a16="http://schemas.microsoft.com/office/drawing/2014/main" id="{3CF499A2-B500-49B5-97E3-E26A0812C3BA}"/>
                </a:ext>
              </a:extLst>
            </p:cNvPr>
            <p:cNvSpPr txBox="1"/>
            <p:nvPr/>
          </p:nvSpPr>
          <p:spPr>
            <a:xfrm>
              <a:off x="8123984" y="2541177"/>
              <a:ext cx="332578" cy="4734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SA" sz="2400" b="1" dirty="0"/>
                <a:t>3</a:t>
              </a:r>
              <a:endParaRPr lang="en-US" sz="2400" b="1" dirty="0"/>
            </a:p>
          </p:txBody>
        </p:sp>
        <p:sp>
          <p:nvSpPr>
            <p:cNvPr id="47" name="תיבת טקסט 46">
              <a:extLst>
                <a:ext uri="{FF2B5EF4-FFF2-40B4-BE49-F238E27FC236}">
                  <a16:creationId xmlns:a16="http://schemas.microsoft.com/office/drawing/2014/main" id="{EFECE3ED-C5AF-40F9-93EB-CC64E1AF3A80}"/>
                </a:ext>
              </a:extLst>
            </p:cNvPr>
            <p:cNvSpPr txBox="1"/>
            <p:nvPr/>
          </p:nvSpPr>
          <p:spPr>
            <a:xfrm>
              <a:off x="7000572" y="1978570"/>
              <a:ext cx="62338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SA" sz="2000" b="1" dirty="0"/>
                <a:t>284</a:t>
              </a:r>
              <a:endParaRPr lang="en-US" sz="2000" b="1" dirty="0"/>
            </a:p>
          </p:txBody>
        </p:sp>
      </p:grpSp>
      <p:pic>
        <p:nvPicPr>
          <p:cNvPr id="10" name="תמונה 9">
            <a:extLst>
              <a:ext uri="{FF2B5EF4-FFF2-40B4-BE49-F238E27FC236}">
                <a16:creationId xmlns:a16="http://schemas.microsoft.com/office/drawing/2014/main" id="{005995C2-1818-419A-9364-A91443912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48" y="1633806"/>
            <a:ext cx="4941703" cy="1316801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F6B0F446-94D6-4D6F-9BB6-859E0DCC1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51" y="111721"/>
            <a:ext cx="1643667" cy="1702792"/>
          </a:xfrm>
          <a:prstGeom prst="rect">
            <a:avLst/>
          </a:prstGeom>
        </p:spPr>
      </p:pic>
      <p:sp>
        <p:nvSpPr>
          <p:cNvPr id="36" name="Google Shape;278;p9">
            <a:extLst>
              <a:ext uri="{FF2B5EF4-FFF2-40B4-BE49-F238E27FC236}">
                <a16:creationId xmlns:a16="http://schemas.microsoft.com/office/drawing/2014/main" id="{63D1FB73-43F0-4C96-A1FB-52271C5FDF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74468" y="255881"/>
            <a:ext cx="8280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lt1"/>
              </a:buClr>
              <a:buSzPts val="4400"/>
            </a:pPr>
            <a:r>
              <a:rPr lang="ar-SA" dirty="0">
                <a:solidFill>
                  <a:schemeClr val="bg1"/>
                </a:solidFill>
              </a:rPr>
              <a:t>نَبْدَأ بِمُتْعَةٍ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74" name="Rectangle 6">
            <a:extLst>
              <a:ext uri="{FF2B5EF4-FFF2-40B4-BE49-F238E27FC236}">
                <a16:creationId xmlns:a16="http://schemas.microsoft.com/office/drawing/2014/main" id="{4D6BCC64-EA66-4720-AAA5-F7542F1F17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e-IL"/>
            </a:defPPr>
            <a:lvl1pPr algn="l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/>
            <a:fld id="{1733C013-7860-4803-B6A8-0585C01EFA09}" type="slidenum">
              <a:rPr lang="he-IL" altLang="en-US" smtClean="0"/>
              <a:pPr eaLnBrk="1" hangingPunct="1"/>
              <a:t>4</a:t>
            </a:fld>
            <a:endParaRPr lang="en-US" altLang="en-US"/>
          </a:p>
        </p:txBody>
      </p:sp>
      <p:sp>
        <p:nvSpPr>
          <p:cNvPr id="3075" name="Text Box 4">
            <a:extLst>
              <a:ext uri="{FF2B5EF4-FFF2-40B4-BE49-F238E27FC236}">
                <a16:creationId xmlns:a16="http://schemas.microsoft.com/office/drawing/2014/main" id="{B294FFCF-DF16-4899-BE85-1E6A7AFB7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1026" y="394434"/>
            <a:ext cx="4629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JO" altLang="en-US" sz="2800" b="1" dirty="0">
                <a:solidFill>
                  <a:schemeClr val="bg1"/>
                </a:solidFill>
              </a:rPr>
              <a:t>فعالية تمهيدية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pic>
        <p:nvPicPr>
          <p:cNvPr id="9" name="תמונה 8">
            <a:extLst>
              <a:ext uri="{FF2B5EF4-FFF2-40B4-BE49-F238E27FC236}">
                <a16:creationId xmlns:a16="http://schemas.microsoft.com/office/drawing/2014/main" id="{FA9A642F-BA35-49A1-91D1-79B25EED76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1152" y="3604162"/>
            <a:ext cx="5214333" cy="2378033"/>
          </a:xfrm>
          <a:prstGeom prst="rect">
            <a:avLst/>
          </a:prstGeom>
        </p:spPr>
      </p:pic>
      <p:pic>
        <p:nvPicPr>
          <p:cNvPr id="12" name="תמונה 11">
            <a:extLst>
              <a:ext uri="{FF2B5EF4-FFF2-40B4-BE49-F238E27FC236}">
                <a16:creationId xmlns:a16="http://schemas.microsoft.com/office/drawing/2014/main" id="{2B72E20D-EBDF-411E-9F00-52D07DC12C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4087163"/>
            <a:ext cx="3705225" cy="2009775"/>
          </a:xfrm>
          <a:prstGeom prst="rect">
            <a:avLst/>
          </a:prstGeom>
        </p:spPr>
      </p:pic>
      <p:pic>
        <p:nvPicPr>
          <p:cNvPr id="11" name="תמונה 10">
            <a:extLst>
              <a:ext uri="{FF2B5EF4-FFF2-40B4-BE49-F238E27FC236}">
                <a16:creationId xmlns:a16="http://schemas.microsoft.com/office/drawing/2014/main" id="{3D800D50-BC2C-4358-85AB-59F7C77221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19139" y="2770837"/>
            <a:ext cx="3581400" cy="1771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קבוצה 53">
            <a:extLst>
              <a:ext uri="{FF2B5EF4-FFF2-40B4-BE49-F238E27FC236}">
                <a16:creationId xmlns:a16="http://schemas.microsoft.com/office/drawing/2014/main" id="{1DA65C05-EE56-4D74-9A90-F46BA84F491A}"/>
              </a:ext>
            </a:extLst>
          </p:cNvPr>
          <p:cNvGrpSpPr/>
          <p:nvPr/>
        </p:nvGrpSpPr>
        <p:grpSpPr>
          <a:xfrm>
            <a:off x="5771408" y="1228539"/>
            <a:ext cx="6080573" cy="3723471"/>
            <a:chOff x="5771408" y="1228539"/>
            <a:chExt cx="6080573" cy="3723471"/>
          </a:xfrm>
        </p:grpSpPr>
        <p:grpSp>
          <p:nvGrpSpPr>
            <p:cNvPr id="51" name="קבוצה 50">
              <a:extLst>
                <a:ext uri="{FF2B5EF4-FFF2-40B4-BE49-F238E27FC236}">
                  <a16:creationId xmlns:a16="http://schemas.microsoft.com/office/drawing/2014/main" id="{190562B8-C60F-41C6-965B-86E6A7A2A8CF}"/>
                </a:ext>
              </a:extLst>
            </p:cNvPr>
            <p:cNvGrpSpPr/>
            <p:nvPr/>
          </p:nvGrpSpPr>
          <p:grpSpPr>
            <a:xfrm>
              <a:off x="5771408" y="1228539"/>
              <a:ext cx="6080573" cy="2025300"/>
              <a:chOff x="5771408" y="1228539"/>
              <a:chExt cx="6080573" cy="2025300"/>
            </a:xfrm>
          </p:grpSpPr>
          <p:pic>
            <p:nvPicPr>
              <p:cNvPr id="7" name="תמונה 6">
                <a:extLst>
                  <a:ext uri="{FF2B5EF4-FFF2-40B4-BE49-F238E27FC236}">
                    <a16:creationId xmlns:a16="http://schemas.microsoft.com/office/drawing/2014/main" id="{3A919DD0-1470-44D9-85DB-2C7B1040DD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71408" y="1228539"/>
                <a:ext cx="6080573" cy="2025300"/>
              </a:xfrm>
              <a:prstGeom prst="rect">
                <a:avLst/>
              </a:prstGeom>
            </p:spPr>
          </p:pic>
          <p:sp>
            <p:nvSpPr>
              <p:cNvPr id="49" name="תיבת טקסט 48">
                <a:extLst>
                  <a:ext uri="{FF2B5EF4-FFF2-40B4-BE49-F238E27FC236}">
                    <a16:creationId xmlns:a16="http://schemas.microsoft.com/office/drawing/2014/main" id="{D384AA4B-F8BF-4FCF-BF1E-46A6B88BD182}"/>
                  </a:ext>
                </a:extLst>
              </p:cNvPr>
              <p:cNvSpPr txBox="1"/>
              <p:nvPr/>
            </p:nvSpPr>
            <p:spPr>
              <a:xfrm>
                <a:off x="8123984" y="2541177"/>
                <a:ext cx="332578" cy="47343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-SA" sz="2400" b="1" dirty="0"/>
                  <a:t>3</a:t>
                </a:r>
                <a:endParaRPr lang="en-US" sz="2400" b="1" dirty="0"/>
              </a:p>
            </p:txBody>
          </p:sp>
          <p:sp>
            <p:nvSpPr>
              <p:cNvPr id="52" name="תיבת טקסט 51">
                <a:extLst>
                  <a:ext uri="{FF2B5EF4-FFF2-40B4-BE49-F238E27FC236}">
                    <a16:creationId xmlns:a16="http://schemas.microsoft.com/office/drawing/2014/main" id="{38717296-324C-4BB8-ADCD-A4408F834C64}"/>
                  </a:ext>
                </a:extLst>
              </p:cNvPr>
              <p:cNvSpPr txBox="1"/>
              <p:nvPr/>
            </p:nvSpPr>
            <p:spPr>
              <a:xfrm>
                <a:off x="7000572" y="1978570"/>
                <a:ext cx="623387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ar-SA" sz="2000" b="1" dirty="0"/>
                  <a:t>284</a:t>
                </a:r>
                <a:endParaRPr lang="en-US" sz="2000" b="1" dirty="0"/>
              </a:p>
            </p:txBody>
          </p:sp>
        </p:grpSp>
        <p:grpSp>
          <p:nvGrpSpPr>
            <p:cNvPr id="53" name="קבוצה 52">
              <a:extLst>
                <a:ext uri="{FF2B5EF4-FFF2-40B4-BE49-F238E27FC236}">
                  <a16:creationId xmlns:a16="http://schemas.microsoft.com/office/drawing/2014/main" id="{BF9FDD9B-6989-4C8B-8650-25139AE54E19}"/>
                </a:ext>
              </a:extLst>
            </p:cNvPr>
            <p:cNvGrpSpPr/>
            <p:nvPr/>
          </p:nvGrpSpPr>
          <p:grpSpPr>
            <a:xfrm>
              <a:off x="6614694" y="3056531"/>
              <a:ext cx="5214333" cy="1895479"/>
              <a:chOff x="6614694" y="3056531"/>
              <a:chExt cx="5214333" cy="1895479"/>
            </a:xfrm>
          </p:grpSpPr>
          <p:pic>
            <p:nvPicPr>
              <p:cNvPr id="9" name="תמונה 8">
                <a:extLst>
                  <a:ext uri="{FF2B5EF4-FFF2-40B4-BE49-F238E27FC236}">
                    <a16:creationId xmlns:a16="http://schemas.microsoft.com/office/drawing/2014/main" id="{FA9A642F-BA35-49A1-91D1-79B25EED76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14694" y="3056531"/>
                <a:ext cx="5214333" cy="1895479"/>
              </a:xfrm>
              <a:prstGeom prst="rect">
                <a:avLst/>
              </a:prstGeom>
            </p:spPr>
          </p:pic>
          <p:pic>
            <p:nvPicPr>
              <p:cNvPr id="10" name="תמונה 9">
                <a:extLst>
                  <a:ext uri="{FF2B5EF4-FFF2-40B4-BE49-F238E27FC236}">
                    <a16:creationId xmlns:a16="http://schemas.microsoft.com/office/drawing/2014/main" id="{005995C2-1818-419A-9364-A914439122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465" t="1362" r="41382" b="11172"/>
              <a:stretch/>
            </p:blipFill>
            <p:spPr>
              <a:xfrm>
                <a:off x="6614694" y="3728852"/>
                <a:ext cx="2873690" cy="748145"/>
              </a:xfrm>
              <a:prstGeom prst="rect">
                <a:avLst/>
              </a:prstGeom>
            </p:spPr>
          </p:pic>
        </p:grpSp>
      </p:grpSp>
      <p:graphicFrame>
        <p:nvGraphicFramePr>
          <p:cNvPr id="46" name="טבלה 9">
            <a:extLst>
              <a:ext uri="{FF2B5EF4-FFF2-40B4-BE49-F238E27FC236}">
                <a16:creationId xmlns:a16="http://schemas.microsoft.com/office/drawing/2014/main" id="{BC6AB643-27B0-40C6-BF02-63FFCE4800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682412"/>
              </p:ext>
            </p:extLst>
          </p:nvPr>
        </p:nvGraphicFramePr>
        <p:xfrm>
          <a:off x="98544" y="1728970"/>
          <a:ext cx="3226408" cy="371420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0660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0660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0660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0660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74890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06824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570459"/>
                  </a:ext>
                </a:extLst>
              </a:tr>
            </a:tbl>
          </a:graphicData>
        </a:graphic>
      </p:graphicFrame>
      <p:sp>
        <p:nvSpPr>
          <p:cNvPr id="36" name="Google Shape;278;p9">
            <a:extLst>
              <a:ext uri="{FF2B5EF4-FFF2-40B4-BE49-F238E27FC236}">
                <a16:creationId xmlns:a16="http://schemas.microsoft.com/office/drawing/2014/main" id="{63D1FB73-43F0-4C96-A1FB-52271C5FDF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74468" y="255881"/>
            <a:ext cx="8280000" cy="7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lt1"/>
              </a:buClr>
              <a:buSzPts val="4400"/>
            </a:pPr>
            <a:r>
              <a:rPr lang="ar-SA" dirty="0">
                <a:solidFill>
                  <a:schemeClr val="bg1"/>
                </a:solidFill>
              </a:rPr>
              <a:t>نَبْدَأ بِمُتْعَةٍ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74" name="Rectangle 6">
            <a:extLst>
              <a:ext uri="{FF2B5EF4-FFF2-40B4-BE49-F238E27FC236}">
                <a16:creationId xmlns:a16="http://schemas.microsoft.com/office/drawing/2014/main" id="{4D6BCC64-EA66-4720-AAA5-F7542F1F17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e-IL"/>
            </a:defPPr>
            <a:lvl1pPr algn="l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r" defTabSz="914400" rtl="1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/>
            <a:fld id="{1733C013-7860-4803-B6A8-0585C01EFA09}" type="slidenum">
              <a:rPr lang="he-IL" altLang="en-US" smtClean="0"/>
              <a:pPr eaLnBrk="1" hangingPunct="1"/>
              <a:t>5</a:t>
            </a:fld>
            <a:endParaRPr lang="en-US" altLang="en-US"/>
          </a:p>
        </p:txBody>
      </p:sp>
      <p:sp>
        <p:nvSpPr>
          <p:cNvPr id="3075" name="Text Box 4">
            <a:extLst>
              <a:ext uri="{FF2B5EF4-FFF2-40B4-BE49-F238E27FC236}">
                <a16:creationId xmlns:a16="http://schemas.microsoft.com/office/drawing/2014/main" id="{B294FFCF-DF16-4899-BE85-1E6A7AFB7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1026" y="394434"/>
            <a:ext cx="4629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JO" altLang="en-US" sz="2800" b="1" dirty="0">
                <a:solidFill>
                  <a:schemeClr val="bg1"/>
                </a:solidFill>
              </a:rPr>
              <a:t>فعالية تمهيدية</a:t>
            </a:r>
            <a:r>
              <a:rPr lang="ar-SA" altLang="en-US" sz="2800" b="1" dirty="0">
                <a:solidFill>
                  <a:schemeClr val="bg1"/>
                </a:solidFill>
              </a:rPr>
              <a:t> – طريقة نديم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pic>
        <p:nvPicPr>
          <p:cNvPr id="11" name="תמונה 10">
            <a:extLst>
              <a:ext uri="{FF2B5EF4-FFF2-40B4-BE49-F238E27FC236}">
                <a16:creationId xmlns:a16="http://schemas.microsoft.com/office/drawing/2014/main" id="{3D800D50-BC2C-4358-85AB-59F7C77221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1464" y="1104402"/>
            <a:ext cx="2193431" cy="1771650"/>
          </a:xfrm>
          <a:prstGeom prst="rect">
            <a:avLst/>
          </a:prstGeom>
        </p:spPr>
      </p:pic>
      <p:sp>
        <p:nvSpPr>
          <p:cNvPr id="13" name="תיבת טקסט 12">
            <a:extLst>
              <a:ext uri="{FF2B5EF4-FFF2-40B4-BE49-F238E27FC236}">
                <a16:creationId xmlns:a16="http://schemas.microsoft.com/office/drawing/2014/main" id="{BE62883A-9682-47D6-87A6-547FD5F200EE}"/>
              </a:ext>
            </a:extLst>
          </p:cNvPr>
          <p:cNvSpPr txBox="1"/>
          <p:nvPr/>
        </p:nvSpPr>
        <p:spPr>
          <a:xfrm>
            <a:off x="3274903" y="3297223"/>
            <a:ext cx="896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4</a:t>
            </a:r>
          </a:p>
        </p:txBody>
      </p:sp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0E06DB16-5782-4123-B76E-3A0F8F431270}"/>
              </a:ext>
            </a:extLst>
          </p:cNvPr>
          <p:cNvSpPr txBox="1"/>
          <p:nvPr/>
        </p:nvSpPr>
        <p:spPr>
          <a:xfrm>
            <a:off x="4146216" y="3328001"/>
            <a:ext cx="230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في البداية ضرب الاحاد</a:t>
            </a:r>
            <a:endParaRPr lang="en-US" sz="2000" b="1" dirty="0"/>
          </a:p>
        </p:txBody>
      </p: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6C592C7C-0BC0-4915-8A5B-66A441843B87}"/>
              </a:ext>
            </a:extLst>
          </p:cNvPr>
          <p:cNvSpPr txBox="1"/>
          <p:nvPr/>
        </p:nvSpPr>
        <p:spPr>
          <a:xfrm>
            <a:off x="4203368" y="3957276"/>
            <a:ext cx="230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بعد ذلك نضرب العشرات</a:t>
            </a:r>
            <a:endParaRPr lang="en-US" sz="2000" b="1" dirty="0"/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056435C3-81C0-438D-9D88-F5921989A2D6}"/>
              </a:ext>
            </a:extLst>
          </p:cNvPr>
          <p:cNvSpPr txBox="1"/>
          <p:nvPr/>
        </p:nvSpPr>
        <p:spPr>
          <a:xfrm>
            <a:off x="3277649" y="3924566"/>
            <a:ext cx="1142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80</a:t>
            </a:r>
          </a:p>
        </p:txBody>
      </p:sp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BEC80751-A152-454C-9C6D-A7B6241B275E}"/>
              </a:ext>
            </a:extLst>
          </p:cNvPr>
          <p:cNvSpPr txBox="1"/>
          <p:nvPr/>
        </p:nvSpPr>
        <p:spPr>
          <a:xfrm>
            <a:off x="2504282" y="271615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0E28DE5B-739F-4D21-9330-96A9A7D64532}"/>
              </a:ext>
            </a:extLst>
          </p:cNvPr>
          <p:cNvSpPr txBox="1"/>
          <p:nvPr/>
        </p:nvSpPr>
        <p:spPr>
          <a:xfrm>
            <a:off x="227638" y="2622922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19" name="תיבת טקסט 18">
            <a:extLst>
              <a:ext uri="{FF2B5EF4-FFF2-40B4-BE49-F238E27FC236}">
                <a16:creationId xmlns:a16="http://schemas.microsoft.com/office/drawing/2014/main" id="{5F924AD8-B220-4D6E-99D5-428208224800}"/>
              </a:ext>
            </a:extLst>
          </p:cNvPr>
          <p:cNvSpPr txBox="1"/>
          <p:nvPr/>
        </p:nvSpPr>
        <p:spPr>
          <a:xfrm>
            <a:off x="1629555" y="3284650"/>
            <a:ext cx="1695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1 </a:t>
            </a:r>
            <a:r>
              <a:rPr lang="ar-SA" sz="2800" b="1" dirty="0"/>
              <a:t>  </a:t>
            </a:r>
            <a:r>
              <a:rPr lang="en-US" sz="2800" b="1" dirty="0"/>
              <a:t>   </a:t>
            </a:r>
            <a:r>
              <a:rPr lang="ar-SA" sz="2800" b="1" dirty="0"/>
              <a:t>2</a:t>
            </a:r>
            <a:endParaRPr lang="en-US" sz="2800" b="1" dirty="0"/>
          </a:p>
        </p:txBody>
      </p:sp>
      <p:sp>
        <p:nvSpPr>
          <p:cNvPr id="20" name="תיבת טקסט 19">
            <a:extLst>
              <a:ext uri="{FF2B5EF4-FFF2-40B4-BE49-F238E27FC236}">
                <a16:creationId xmlns:a16="http://schemas.microsoft.com/office/drawing/2014/main" id="{ECF85A74-E0AC-4127-9C5F-D2F39CB2099C}"/>
              </a:ext>
            </a:extLst>
          </p:cNvPr>
          <p:cNvSpPr txBox="1"/>
          <p:nvPr/>
        </p:nvSpPr>
        <p:spPr>
          <a:xfrm>
            <a:off x="934260" y="3764866"/>
            <a:ext cx="2390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2     4 </a:t>
            </a:r>
            <a:r>
              <a:rPr lang="ar-SA" sz="2800" b="1" dirty="0"/>
              <a:t> </a:t>
            </a:r>
            <a:r>
              <a:rPr lang="en-US" sz="2800" b="1" dirty="0"/>
              <a:t>    0</a:t>
            </a:r>
          </a:p>
        </p:txBody>
      </p: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3DA45A49-4B8E-4BE4-9383-514CC0437D8E}"/>
              </a:ext>
            </a:extLst>
          </p:cNvPr>
          <p:cNvSpPr txBox="1"/>
          <p:nvPr/>
        </p:nvSpPr>
        <p:spPr>
          <a:xfrm>
            <a:off x="934260" y="4371887"/>
            <a:ext cx="2374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6</a:t>
            </a:r>
            <a:r>
              <a:rPr lang="en-US" sz="2800" b="1" dirty="0"/>
              <a:t> </a:t>
            </a:r>
            <a:r>
              <a:rPr lang="ar-SA" sz="2800" b="1" dirty="0"/>
              <a:t>  </a:t>
            </a:r>
            <a:r>
              <a:rPr lang="en-US" sz="2800" b="1" dirty="0"/>
              <a:t>   </a:t>
            </a:r>
            <a:r>
              <a:rPr lang="ar-SA" sz="2800" b="1" dirty="0"/>
              <a:t> 0</a:t>
            </a:r>
            <a:r>
              <a:rPr lang="en-US" sz="2800" b="1" dirty="0"/>
              <a:t>    </a:t>
            </a:r>
            <a:r>
              <a:rPr lang="ar-SA" sz="2800" b="1" dirty="0"/>
              <a:t>0</a:t>
            </a:r>
            <a:endParaRPr lang="en-US" sz="2800" b="1" dirty="0"/>
          </a:p>
        </p:txBody>
      </p:sp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2255CBD9-A2A2-48B8-8F56-08D66EDC8018}"/>
              </a:ext>
            </a:extLst>
          </p:cNvPr>
          <p:cNvSpPr txBox="1"/>
          <p:nvPr/>
        </p:nvSpPr>
        <p:spPr>
          <a:xfrm>
            <a:off x="633711" y="2117882"/>
            <a:ext cx="2511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 </a:t>
            </a:r>
            <a:r>
              <a:rPr lang="en-US" sz="2800" b="1" dirty="0"/>
              <a:t>2       </a:t>
            </a:r>
            <a:r>
              <a:rPr lang="ar-SA" sz="2800" b="1" dirty="0"/>
              <a:t>8</a:t>
            </a:r>
            <a:r>
              <a:rPr lang="en-US" sz="2800" b="1" dirty="0"/>
              <a:t>      </a:t>
            </a:r>
            <a:r>
              <a:rPr lang="ar-SA" sz="2800" b="1" dirty="0"/>
              <a:t>4</a:t>
            </a:r>
            <a:r>
              <a:rPr lang="en-US" sz="2800" b="1" dirty="0"/>
              <a:t> </a:t>
            </a:r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B2D8EB55-FA4E-40C2-B3B9-96D47BA52CA3}"/>
              </a:ext>
            </a:extLst>
          </p:cNvPr>
          <p:cNvSpPr txBox="1"/>
          <p:nvPr/>
        </p:nvSpPr>
        <p:spPr>
          <a:xfrm>
            <a:off x="98545" y="3553323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+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884E8E8C-6DC7-435D-BDA0-8A0496DDFDB2}"/>
              </a:ext>
            </a:extLst>
          </p:cNvPr>
          <p:cNvSpPr txBox="1"/>
          <p:nvPr/>
        </p:nvSpPr>
        <p:spPr>
          <a:xfrm>
            <a:off x="4365418" y="4493813"/>
            <a:ext cx="230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بعد ذلك نضرب المئات</a:t>
            </a:r>
            <a:endParaRPr lang="en-US" sz="2000" b="1" dirty="0"/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836AD5AF-F3E2-459C-B7EE-A01A0A7F735D}"/>
              </a:ext>
            </a:extLst>
          </p:cNvPr>
          <p:cNvSpPr txBox="1"/>
          <p:nvPr/>
        </p:nvSpPr>
        <p:spPr>
          <a:xfrm>
            <a:off x="3308394" y="4456416"/>
            <a:ext cx="1332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</a:t>
            </a:r>
            <a:r>
              <a:rPr lang="ar-SA" sz="2400" dirty="0"/>
              <a:t>200</a:t>
            </a:r>
            <a:endParaRPr lang="en-US" sz="2400" dirty="0"/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2017204D-78E6-4B79-AA4D-9729EB4905F3}"/>
              </a:ext>
            </a:extLst>
          </p:cNvPr>
          <p:cNvSpPr txBox="1"/>
          <p:nvPr/>
        </p:nvSpPr>
        <p:spPr>
          <a:xfrm>
            <a:off x="2541910" y="4919957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2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6C4DA41A-3F3E-428D-979C-F5A0DFA1F093}"/>
              </a:ext>
            </a:extLst>
          </p:cNvPr>
          <p:cNvSpPr txBox="1"/>
          <p:nvPr/>
        </p:nvSpPr>
        <p:spPr>
          <a:xfrm>
            <a:off x="1844496" y="4922742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5</a:t>
            </a:r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041508E4-6CB8-4CF4-853A-1A0618FA87B3}"/>
              </a:ext>
            </a:extLst>
          </p:cNvPr>
          <p:cNvSpPr txBox="1"/>
          <p:nvPr/>
        </p:nvSpPr>
        <p:spPr>
          <a:xfrm>
            <a:off x="1078013" y="4927176"/>
            <a:ext cx="551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8</a:t>
            </a:r>
          </a:p>
        </p:txBody>
      </p:sp>
      <p:cxnSp>
        <p:nvCxnSpPr>
          <p:cNvPr id="3" name="מחבר ישר 2">
            <a:extLst>
              <a:ext uri="{FF2B5EF4-FFF2-40B4-BE49-F238E27FC236}">
                <a16:creationId xmlns:a16="http://schemas.microsoft.com/office/drawing/2014/main" id="{B4F00051-AEF0-4EA6-BB4C-92A1FD157A9F}"/>
              </a:ext>
            </a:extLst>
          </p:cNvPr>
          <p:cNvCxnSpPr>
            <a:cxnSpLocks/>
          </p:cNvCxnSpPr>
          <p:nvPr/>
        </p:nvCxnSpPr>
        <p:spPr>
          <a:xfrm>
            <a:off x="98543" y="3284650"/>
            <a:ext cx="3176359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מחבר ישר 47">
            <a:extLst>
              <a:ext uri="{FF2B5EF4-FFF2-40B4-BE49-F238E27FC236}">
                <a16:creationId xmlns:a16="http://schemas.microsoft.com/office/drawing/2014/main" id="{7F550082-CCA6-432B-9EF7-EAC8C9178FEB}"/>
              </a:ext>
            </a:extLst>
          </p:cNvPr>
          <p:cNvCxnSpPr>
            <a:cxnSpLocks/>
          </p:cNvCxnSpPr>
          <p:nvPr/>
        </p:nvCxnSpPr>
        <p:spPr>
          <a:xfrm>
            <a:off x="123568" y="4870172"/>
            <a:ext cx="3176359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42C82ED7-D7F8-4316-80B0-B7B6705D6F22}"/>
              </a:ext>
            </a:extLst>
          </p:cNvPr>
          <p:cNvSpPr txBox="1"/>
          <p:nvPr/>
        </p:nvSpPr>
        <p:spPr>
          <a:xfrm>
            <a:off x="8392773" y="4005871"/>
            <a:ext cx="72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852</a:t>
            </a:r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EBD1A01D-7C72-4D0D-85B7-06E5BEFF394D}"/>
              </a:ext>
            </a:extLst>
          </p:cNvPr>
          <p:cNvSpPr txBox="1"/>
          <p:nvPr/>
        </p:nvSpPr>
        <p:spPr>
          <a:xfrm>
            <a:off x="7083700" y="4518918"/>
            <a:ext cx="2998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/>
              <a:t>852 مصباحًا كهربائيًا بيع في الأسبوع الاخير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8171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3D1122C7-9970-45CA-8173-EF7A88BBD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5112" y="663126"/>
            <a:ext cx="7276477" cy="720000"/>
          </a:xfrm>
        </p:spPr>
        <p:txBody>
          <a:bodyPr>
            <a:normAutofit fontScale="90000"/>
          </a:bodyPr>
          <a:lstStyle/>
          <a:p>
            <a:r>
              <a:rPr lang="ar-SA" dirty="0"/>
              <a:t>نَبْدَأ بِمُتْعَةٍ  </a:t>
            </a:r>
            <a:endParaRPr lang="en-US" dirty="0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D9A58B44-1711-4388-918C-25DD0F486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3514" y="763570"/>
            <a:ext cx="4629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JO" altLang="en-US" sz="2800" b="1" dirty="0">
                <a:solidFill>
                  <a:schemeClr val="bg1"/>
                </a:solidFill>
              </a:rPr>
              <a:t>فعالية تمهيدية</a:t>
            </a:r>
            <a:r>
              <a:rPr lang="ar-SA" altLang="en-US" sz="2800" b="1" dirty="0">
                <a:solidFill>
                  <a:schemeClr val="bg1"/>
                </a:solidFill>
              </a:rPr>
              <a:t> – طريقة ندين</a:t>
            </a:r>
            <a:endParaRPr lang="en-US" altLang="en-US" sz="2800" b="1" dirty="0">
              <a:solidFill>
                <a:schemeClr val="bg1"/>
              </a:solidFill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4EF2AFF3-EE4C-49EC-84E6-5BFEA8F54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85" y="1753187"/>
            <a:ext cx="5314331" cy="2882581"/>
          </a:xfrm>
          <a:prstGeom prst="rect">
            <a:avLst/>
          </a:prstGeom>
        </p:spPr>
      </p:pic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50A50F56-9E59-4995-B1F2-8798A339879A}"/>
              </a:ext>
            </a:extLst>
          </p:cNvPr>
          <p:cNvSpPr txBox="1"/>
          <p:nvPr/>
        </p:nvSpPr>
        <p:spPr>
          <a:xfrm>
            <a:off x="6602681" y="2505694"/>
            <a:ext cx="50826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4000" b="1" dirty="0">
                <a:solidFill>
                  <a:schemeClr val="accent2">
                    <a:lumMod val="75000"/>
                  </a:schemeClr>
                </a:solidFill>
              </a:rPr>
              <a:t>لِمَعْرِفَة إذَا كَانَتْ طَرِيقَة نَدِين صَحِيحِه، عَلَيْك </a:t>
            </a:r>
            <a:r>
              <a:rPr lang="ar-SA" sz="4000" b="1" dirty="0" err="1">
                <a:solidFill>
                  <a:schemeClr val="accent2">
                    <a:lumMod val="75000"/>
                  </a:schemeClr>
                </a:solidFill>
              </a:rPr>
              <a:t>الإِنْتِبَاه</a:t>
            </a: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</a:rPr>
              <a:t> والتَّمَعُّن فِي الدَّرْسِ التَّالِي </a:t>
            </a:r>
          </a:p>
          <a:p>
            <a:pPr algn="ctr"/>
            <a:endParaRPr lang="ar-SA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5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76712E2-66DF-4820-BDF1-3C6A3EE71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مَا الَّذِي نَعْرِفُهُ مِنْ قبلُ ؟ </a:t>
            </a:r>
            <a:endParaRPr lang="he-IL" dirty="0"/>
          </a:p>
        </p:txBody>
      </p:sp>
      <p:sp>
        <p:nvSpPr>
          <p:cNvPr id="10" name="בועת מחשבה: ענן 9">
            <a:extLst>
              <a:ext uri="{FF2B5EF4-FFF2-40B4-BE49-F238E27FC236}">
                <a16:creationId xmlns:a16="http://schemas.microsoft.com/office/drawing/2014/main" id="{32C5FEED-0E06-4C1A-BA20-686A008EB0ED}"/>
              </a:ext>
            </a:extLst>
          </p:cNvPr>
          <p:cNvSpPr/>
          <p:nvPr/>
        </p:nvSpPr>
        <p:spPr>
          <a:xfrm flipH="1">
            <a:off x="-237735" y="1594894"/>
            <a:ext cx="3609215" cy="1013284"/>
          </a:xfrm>
          <a:prstGeom prst="cloudCallout">
            <a:avLst>
              <a:gd name="adj1" fmla="val 14118"/>
              <a:gd name="adj2" fmla="val 940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ar-SA" sz="1800" b="1" dirty="0"/>
              <a:t>المعرفة المسبقة</a:t>
            </a:r>
            <a:endParaRPr lang="he-IL" sz="1800" b="1" dirty="0"/>
          </a:p>
        </p:txBody>
      </p:sp>
      <p:pic>
        <p:nvPicPr>
          <p:cNvPr id="8" name="Picture 2" descr="Chibi, Anime, Cute, Manga, Character, Kawaii, Japanese">
            <a:extLst>
              <a:ext uri="{FF2B5EF4-FFF2-40B4-BE49-F238E27FC236}">
                <a16:creationId xmlns:a16="http://schemas.microsoft.com/office/drawing/2014/main" id="{0B99C32F-D5D3-43F6-B0E2-2919A9DADD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2" r="51924"/>
          <a:stretch/>
        </p:blipFill>
        <p:spPr bwMode="auto">
          <a:xfrm>
            <a:off x="398987" y="3218879"/>
            <a:ext cx="1688024" cy="29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6">
            <a:extLst>
              <a:ext uri="{FF2B5EF4-FFF2-40B4-BE49-F238E27FC236}">
                <a16:creationId xmlns:a16="http://schemas.microsoft.com/office/drawing/2014/main" id="{5B8C61B8-B6DF-4006-952A-6284C3FA2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8827" y="756276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he-IL"/>
            </a:defPPr>
            <a:lvl1pPr algn="l" rtl="1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r" rtl="1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3D8E79-0663-4BA3-83F1-5B89D5D996AA}" type="slidenum">
              <a:rPr kumimoji="0" lang="he-IL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CA785FC8-9CC7-431C-BB4B-4526A2373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559" y="1516476"/>
            <a:ext cx="5791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72BC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الاستعداد للضرب العمودي</a:t>
            </a: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72BC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3" name="Text Box 5">
            <a:extLst>
              <a:ext uri="{FF2B5EF4-FFF2-40B4-BE49-F238E27FC236}">
                <a16:creationId xmlns:a16="http://schemas.microsoft.com/office/drawing/2014/main" id="{6621730B-11E4-402F-9032-C25582743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940" y="2608178"/>
            <a:ext cx="785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إتقان جدول الضرب حتى</a:t>
            </a:r>
            <a:r>
              <a:rPr kumimoji="0" lang="he-IL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100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Text Box 6">
            <a:extLst>
              <a:ext uri="{FF2B5EF4-FFF2-40B4-BE49-F238E27FC236}">
                <a16:creationId xmlns:a16="http://schemas.microsoft.com/office/drawing/2014/main" id="{2C5E8B0B-4B07-4DC6-A65B-06A6C999A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940" y="3186028"/>
            <a:ext cx="785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قاعدتي الضرب في 0 وفي 1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Text Box 7">
            <a:extLst>
              <a:ext uri="{FF2B5EF4-FFF2-40B4-BE49-F238E27FC236}">
                <a16:creationId xmlns:a16="http://schemas.microsoft.com/office/drawing/2014/main" id="{16ACD6BA-C350-4C2C-9EE7-6D63B2393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0927" y="3765465"/>
            <a:ext cx="7697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الضرب في عشرات كاملة، مئات كاملة أو آلاف كاملة في عدد من رقم واحد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Text Box 8">
            <a:extLst>
              <a:ext uri="{FF2B5EF4-FFF2-40B4-BE49-F238E27FC236}">
                <a16:creationId xmlns:a16="http://schemas.microsoft.com/office/drawing/2014/main" id="{D127C73F-1513-4EF3-96F9-9BF1D44926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940" y="4295690"/>
            <a:ext cx="785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فهم معنى قيمة المكان في العدد حسب النظام العشري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Text Box 11">
            <a:extLst>
              <a:ext uri="{FF2B5EF4-FFF2-40B4-BE49-F238E27FC236}">
                <a16:creationId xmlns:a16="http://schemas.microsoft.com/office/drawing/2014/main" id="{946A48AB-6F14-4477-B46B-0FE73A4B1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3720" y="4752890"/>
            <a:ext cx="785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إتقان حل تمارين جمع عمودي.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0" name="Picture 7" descr="bullet_blue">
            <a:extLst>
              <a:ext uri="{FF2B5EF4-FFF2-40B4-BE49-F238E27FC236}">
                <a16:creationId xmlns:a16="http://schemas.microsoft.com/office/drawing/2014/main" id="{6CB1F28D-1FA7-473C-B07F-C2AAF240E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327" y="2714540"/>
            <a:ext cx="1952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7" descr="bullet_blue">
            <a:extLst>
              <a:ext uri="{FF2B5EF4-FFF2-40B4-BE49-F238E27FC236}">
                <a16:creationId xmlns:a16="http://schemas.microsoft.com/office/drawing/2014/main" id="{21FC6EF4-0DA3-4F74-9D1B-7D7EF85AE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327" y="3309853"/>
            <a:ext cx="1952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7" descr="bullet_blue">
            <a:extLst>
              <a:ext uri="{FF2B5EF4-FFF2-40B4-BE49-F238E27FC236}">
                <a16:creationId xmlns:a16="http://schemas.microsoft.com/office/drawing/2014/main" id="{2AAFD5CF-52EA-4363-A8D4-91B7DC008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327" y="3919453"/>
            <a:ext cx="1952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7" descr="bullet_blue">
            <a:extLst>
              <a:ext uri="{FF2B5EF4-FFF2-40B4-BE49-F238E27FC236}">
                <a16:creationId xmlns:a16="http://schemas.microsoft.com/office/drawing/2014/main" id="{6715245E-C95B-42D5-907B-5835253BE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327" y="4427453"/>
            <a:ext cx="1952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7" descr="bullet_blue">
            <a:extLst>
              <a:ext uri="{FF2B5EF4-FFF2-40B4-BE49-F238E27FC236}">
                <a16:creationId xmlns:a16="http://schemas.microsoft.com/office/drawing/2014/main" id="{B7AD251F-1CBD-4670-BEAE-DB4BE3572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495" y="4908050"/>
            <a:ext cx="1952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bullet_blue">
            <a:extLst>
              <a:ext uri="{FF2B5EF4-FFF2-40B4-BE49-F238E27FC236}">
                <a16:creationId xmlns:a16="http://schemas.microsoft.com/office/drawing/2014/main" id="{B694D875-3C56-4EDC-A10C-1CBEB6254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496" y="2249402"/>
            <a:ext cx="1952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D0886FA8-43DB-4653-826E-F85D945053CF}"/>
              </a:ext>
            </a:extLst>
          </p:cNvPr>
          <p:cNvSpPr txBox="1"/>
          <p:nvPr/>
        </p:nvSpPr>
        <p:spPr>
          <a:xfrm>
            <a:off x="4085112" y="2164715"/>
            <a:ext cx="6995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b="1" dirty="0"/>
              <a:t>إتقان عملية الضرب العمودي بالطريقة المفصلة وطريقة التوزيع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989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6304E9F2-E7BA-4443-BF52-82459D4CC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الضرب العمودي</a:t>
            </a:r>
            <a:endParaRPr lang="en-US" dirty="0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F6F42896-F250-4636-97D6-2B781B8FE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2568" y="2073502"/>
            <a:ext cx="801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يعتمد </a:t>
            </a:r>
            <a:r>
              <a:rPr kumimoji="0" lang="ar-JO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ألغوريتم</a:t>
            </a:r>
            <a:r>
              <a:rPr kumimoji="0" lang="ar-JO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”الضرب العمودي“ على قانون التوزيع وعلى فهم المبنى العشري. 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149C6189-498D-47C4-9CCA-13B51DC90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92468" y="3030764"/>
            <a:ext cx="1192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مثال: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C8067116-FC09-48DE-9F23-422859404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7606" y="3449864"/>
            <a:ext cx="2816225" cy="457200"/>
          </a:xfrm>
          <a:prstGeom prst="rect">
            <a:avLst/>
          </a:pr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he-IL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+ 80 +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500</a:t>
            </a:r>
            <a:r>
              <a:rPr kumimoji="0" lang="he-IL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584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29D17D56-5C14-482C-8502-A308051EF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8468" y="3540352"/>
            <a:ext cx="2716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حسب المبنى العشري: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 Box 10">
            <a:extLst>
              <a:ext uri="{FF2B5EF4-FFF2-40B4-BE49-F238E27FC236}">
                <a16:creationId xmlns:a16="http://schemas.microsoft.com/office/drawing/2014/main" id="{BABDF342-7965-4B5F-8FB8-49D2358D6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9256" y="2940277"/>
            <a:ext cx="2176462" cy="457200"/>
          </a:xfrm>
          <a:prstGeom prst="rect">
            <a:avLst/>
          </a:pr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___ = 6 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</a:t>
            </a:r>
            <a:r>
              <a:rPr kumimoji="0" lang="he-IL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584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 Box 13">
            <a:extLst>
              <a:ext uri="{FF2B5EF4-FFF2-40B4-BE49-F238E27FC236}">
                <a16:creationId xmlns:a16="http://schemas.microsoft.com/office/drawing/2014/main" id="{BB577941-98A5-4340-A2C1-1F4B20E29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04868" y="4570639"/>
            <a:ext cx="3579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حسب قانون التوزيع نحصل على: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 Box 14">
            <a:extLst>
              <a:ext uri="{FF2B5EF4-FFF2-40B4-BE49-F238E27FC236}">
                <a16:creationId xmlns:a16="http://schemas.microsoft.com/office/drawing/2014/main" id="{8F6C4D71-DAF4-41EF-9CAD-F31164DF3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6518" y="5002439"/>
            <a:ext cx="7488238" cy="457200"/>
          </a:xfrm>
          <a:prstGeom prst="rect">
            <a:avLst/>
          </a:pr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500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X 6 + 80 X 6 +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X 6 =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00 + 480 +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24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508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 Box 24">
            <a:extLst>
              <a:ext uri="{FF2B5EF4-FFF2-40B4-BE49-F238E27FC236}">
                <a16:creationId xmlns:a16="http://schemas.microsoft.com/office/drawing/2014/main" id="{A6883CCD-BA0E-43F7-9E47-625119C63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590" y="3745588"/>
            <a:ext cx="44545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JO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من </a:t>
            </a:r>
            <a:r>
              <a:rPr kumimoji="0" lang="ar-SA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المهم</a:t>
            </a:r>
            <a:r>
              <a:rPr kumimoji="0" lang="ar-JO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في الضرب العمودي أن نبدأ الحل من رقم الآحاد.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תמונה 2">
            <a:extLst>
              <a:ext uri="{FF2B5EF4-FFF2-40B4-BE49-F238E27FC236}">
                <a16:creationId xmlns:a16="http://schemas.microsoft.com/office/drawing/2014/main" id="{31064111-F9AE-45A1-8787-F379E9214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131" y="1796536"/>
            <a:ext cx="6427129" cy="1776682"/>
          </a:xfrm>
          <a:prstGeom prst="rect">
            <a:avLst/>
          </a:prstGeom>
        </p:spPr>
      </p:pic>
      <p:sp>
        <p:nvSpPr>
          <p:cNvPr id="2" name="כותרת 1">
            <a:extLst>
              <a:ext uri="{FF2B5EF4-FFF2-40B4-BE49-F238E27FC236}">
                <a16:creationId xmlns:a16="http://schemas.microsoft.com/office/drawing/2014/main" id="{F3E36C1F-2ACF-4932-9276-FF5A7AB77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الضرب بالتوزيع والطريقة المفصلة</a:t>
            </a:r>
            <a:endParaRPr lang="en-US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03D343AD-86FE-4BDA-AFED-7F5C83CFBD78}"/>
              </a:ext>
            </a:extLst>
          </p:cNvPr>
          <p:cNvSpPr txBox="1"/>
          <p:nvPr/>
        </p:nvSpPr>
        <p:spPr>
          <a:xfrm>
            <a:off x="8437690" y="1796536"/>
            <a:ext cx="431005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b="1" dirty="0"/>
              <a:t>1</a:t>
            </a:r>
            <a:endParaRPr lang="en-US" b="1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76EE3E06-0B9F-4FCE-B4E1-19AB2BEAF624}"/>
              </a:ext>
            </a:extLst>
          </p:cNvPr>
          <p:cNvSpPr txBox="1"/>
          <p:nvPr/>
        </p:nvSpPr>
        <p:spPr>
          <a:xfrm>
            <a:off x="7888084" y="1547892"/>
            <a:ext cx="421769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ar-SA" b="1" dirty="0"/>
              <a:t>30</a:t>
            </a:r>
            <a:endParaRPr lang="en-US" b="1" dirty="0"/>
          </a:p>
        </p:txBody>
      </p:sp>
      <p:sp>
        <p:nvSpPr>
          <p:cNvPr id="8" name="תיבת טקסט 7">
            <a:extLst>
              <a:ext uri="{FF2B5EF4-FFF2-40B4-BE49-F238E27FC236}">
                <a16:creationId xmlns:a16="http://schemas.microsoft.com/office/drawing/2014/main" id="{B2C7C011-06AC-4CBA-A1F5-AC8EB8C62FB7}"/>
              </a:ext>
            </a:extLst>
          </p:cNvPr>
          <p:cNvSpPr txBox="1"/>
          <p:nvPr/>
        </p:nvSpPr>
        <p:spPr>
          <a:xfrm>
            <a:off x="6201226" y="3026988"/>
            <a:ext cx="3002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800" b="1" dirty="0"/>
              <a:t>3</a:t>
            </a:r>
            <a:r>
              <a:rPr lang="en-US" sz="1800" b="1" dirty="0"/>
              <a:t> X 200 + </a:t>
            </a:r>
            <a:r>
              <a:rPr lang="ar-SA" sz="1800" b="1" dirty="0"/>
              <a:t>3</a:t>
            </a:r>
            <a:r>
              <a:rPr lang="en-US" sz="1800" b="1" dirty="0"/>
              <a:t> X 30</a:t>
            </a:r>
            <a:r>
              <a:rPr lang="ar-SA" sz="1800" b="1" dirty="0"/>
              <a:t> </a:t>
            </a:r>
            <a:r>
              <a:rPr lang="en-US" sz="1800" b="1" dirty="0"/>
              <a:t> + 3 X 1 =</a:t>
            </a:r>
          </a:p>
        </p:txBody>
      </p:sp>
      <p:graphicFrame>
        <p:nvGraphicFramePr>
          <p:cNvPr id="9" name="טבלה 9">
            <a:extLst>
              <a:ext uri="{FF2B5EF4-FFF2-40B4-BE49-F238E27FC236}">
                <a16:creationId xmlns:a16="http://schemas.microsoft.com/office/drawing/2014/main" id="{850B95D7-0E49-4358-8795-7812F72284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855648"/>
              </p:ext>
            </p:extLst>
          </p:nvPr>
        </p:nvGraphicFramePr>
        <p:xfrm>
          <a:off x="123370" y="1879673"/>
          <a:ext cx="3439888" cy="371420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9972">
                  <a:extLst>
                    <a:ext uri="{9D8B030D-6E8A-4147-A177-3AD203B41FA5}">
                      <a16:colId xmlns:a16="http://schemas.microsoft.com/office/drawing/2014/main" val="205338486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1630459151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3388212629"/>
                    </a:ext>
                  </a:extLst>
                </a:gridCol>
                <a:gridCol w="859972">
                  <a:extLst>
                    <a:ext uri="{9D8B030D-6E8A-4147-A177-3AD203B41FA5}">
                      <a16:colId xmlns:a16="http://schemas.microsoft.com/office/drawing/2014/main" val="2452534644"/>
                    </a:ext>
                  </a:extLst>
                </a:gridCol>
              </a:tblGrid>
              <a:tr h="447495"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الاف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مئات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عشرات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solidFill>
                            <a:srgbClr val="000000"/>
                          </a:solidFill>
                        </a:rPr>
                        <a:t>احاد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30512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34077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810293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478950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74890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06824"/>
                  </a:ext>
                </a:extLst>
              </a:tr>
              <a:tr h="544452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570459"/>
                  </a:ext>
                </a:extLst>
              </a:tr>
            </a:tbl>
          </a:graphicData>
        </a:graphic>
      </p:graphicFrame>
      <p:cxnSp>
        <p:nvCxnSpPr>
          <p:cNvPr id="12" name="מחבר ישר 11">
            <a:extLst>
              <a:ext uri="{FF2B5EF4-FFF2-40B4-BE49-F238E27FC236}">
                <a16:creationId xmlns:a16="http://schemas.microsoft.com/office/drawing/2014/main" id="{F393936A-8EE2-4E0D-AC2D-76998CEB70B0}"/>
              </a:ext>
            </a:extLst>
          </p:cNvPr>
          <p:cNvCxnSpPr>
            <a:cxnSpLocks/>
          </p:cNvCxnSpPr>
          <p:nvPr/>
        </p:nvCxnSpPr>
        <p:spPr>
          <a:xfrm flipH="1">
            <a:off x="222703" y="5060743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מחבר ישר 13">
            <a:extLst>
              <a:ext uri="{FF2B5EF4-FFF2-40B4-BE49-F238E27FC236}">
                <a16:creationId xmlns:a16="http://schemas.microsoft.com/office/drawing/2014/main" id="{98DE0F38-0540-4935-8CED-7610F01EBC31}"/>
              </a:ext>
            </a:extLst>
          </p:cNvPr>
          <p:cNvCxnSpPr>
            <a:cxnSpLocks/>
          </p:cNvCxnSpPr>
          <p:nvPr/>
        </p:nvCxnSpPr>
        <p:spPr>
          <a:xfrm flipH="1">
            <a:off x="166914" y="3429000"/>
            <a:ext cx="3352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תיבת טקסט 14">
            <a:extLst>
              <a:ext uri="{FF2B5EF4-FFF2-40B4-BE49-F238E27FC236}">
                <a16:creationId xmlns:a16="http://schemas.microsoft.com/office/drawing/2014/main" id="{F8D08C6F-A12D-45F7-B242-086DEEC31FF0}"/>
              </a:ext>
            </a:extLst>
          </p:cNvPr>
          <p:cNvSpPr txBox="1"/>
          <p:nvPr/>
        </p:nvSpPr>
        <p:spPr>
          <a:xfrm>
            <a:off x="3575503" y="3464043"/>
            <a:ext cx="896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1</a:t>
            </a:r>
          </a:p>
        </p:txBody>
      </p:sp>
      <p:sp>
        <p:nvSpPr>
          <p:cNvPr id="16" name="תיבת טקסט 15">
            <a:extLst>
              <a:ext uri="{FF2B5EF4-FFF2-40B4-BE49-F238E27FC236}">
                <a16:creationId xmlns:a16="http://schemas.microsoft.com/office/drawing/2014/main" id="{6D2A123B-F3D6-4581-B0CD-DC9C985DBD9D}"/>
              </a:ext>
            </a:extLst>
          </p:cNvPr>
          <p:cNvSpPr txBox="1"/>
          <p:nvPr/>
        </p:nvSpPr>
        <p:spPr>
          <a:xfrm>
            <a:off x="4446816" y="3494821"/>
            <a:ext cx="230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في البداية ضرب الاحاد</a:t>
            </a:r>
            <a:endParaRPr lang="en-US" sz="2000" b="1" dirty="0"/>
          </a:p>
        </p:txBody>
      </p:sp>
      <p:sp>
        <p:nvSpPr>
          <p:cNvPr id="17" name="תיבת טקסט 16">
            <a:extLst>
              <a:ext uri="{FF2B5EF4-FFF2-40B4-BE49-F238E27FC236}">
                <a16:creationId xmlns:a16="http://schemas.microsoft.com/office/drawing/2014/main" id="{359A974A-F318-4E68-9B34-861EBAD7F09B}"/>
              </a:ext>
            </a:extLst>
          </p:cNvPr>
          <p:cNvSpPr txBox="1"/>
          <p:nvPr/>
        </p:nvSpPr>
        <p:spPr>
          <a:xfrm>
            <a:off x="4503968" y="4124096"/>
            <a:ext cx="230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بعد ذلك نضرب العشرات</a:t>
            </a:r>
            <a:endParaRPr lang="en-US" sz="2000" b="1" dirty="0"/>
          </a:p>
        </p:txBody>
      </p:sp>
      <p:sp>
        <p:nvSpPr>
          <p:cNvPr id="18" name="תיבת טקסט 17">
            <a:extLst>
              <a:ext uri="{FF2B5EF4-FFF2-40B4-BE49-F238E27FC236}">
                <a16:creationId xmlns:a16="http://schemas.microsoft.com/office/drawing/2014/main" id="{67D8AF73-F62E-4C4F-B55D-5BF5599F8EFD}"/>
              </a:ext>
            </a:extLst>
          </p:cNvPr>
          <p:cNvSpPr txBox="1"/>
          <p:nvPr/>
        </p:nvSpPr>
        <p:spPr>
          <a:xfrm>
            <a:off x="3470420" y="4050193"/>
            <a:ext cx="1142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</a:t>
            </a:r>
            <a:r>
              <a:rPr lang="ar-SA" sz="2400" dirty="0"/>
              <a:t>30</a:t>
            </a:r>
            <a:endParaRPr lang="en-US" sz="2400" dirty="0"/>
          </a:p>
        </p:txBody>
      </p:sp>
      <p:sp>
        <p:nvSpPr>
          <p:cNvPr id="23" name="תיבת טקסט 22">
            <a:extLst>
              <a:ext uri="{FF2B5EF4-FFF2-40B4-BE49-F238E27FC236}">
                <a16:creationId xmlns:a16="http://schemas.microsoft.com/office/drawing/2014/main" id="{12071DF1-8F25-443B-878D-137E09B4F5D8}"/>
              </a:ext>
            </a:extLst>
          </p:cNvPr>
          <p:cNvSpPr txBox="1"/>
          <p:nvPr/>
        </p:nvSpPr>
        <p:spPr>
          <a:xfrm>
            <a:off x="2804882" y="2882975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24" name="תיבת טקסט 23">
            <a:extLst>
              <a:ext uri="{FF2B5EF4-FFF2-40B4-BE49-F238E27FC236}">
                <a16:creationId xmlns:a16="http://schemas.microsoft.com/office/drawing/2014/main" id="{C3C10836-57A2-455B-8492-9793FE3EEDBB}"/>
              </a:ext>
            </a:extLst>
          </p:cNvPr>
          <p:cNvSpPr txBox="1"/>
          <p:nvPr/>
        </p:nvSpPr>
        <p:spPr>
          <a:xfrm>
            <a:off x="528238" y="2789742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X</a:t>
            </a:r>
          </a:p>
        </p:txBody>
      </p:sp>
      <p:sp>
        <p:nvSpPr>
          <p:cNvPr id="25" name="תיבת טקסט 24">
            <a:extLst>
              <a:ext uri="{FF2B5EF4-FFF2-40B4-BE49-F238E27FC236}">
                <a16:creationId xmlns:a16="http://schemas.microsoft.com/office/drawing/2014/main" id="{1EDED1A0-0318-44FF-ADFE-114FC3C706C5}"/>
              </a:ext>
            </a:extLst>
          </p:cNvPr>
          <p:cNvSpPr txBox="1"/>
          <p:nvPr/>
        </p:nvSpPr>
        <p:spPr>
          <a:xfrm>
            <a:off x="2804882" y="3451470"/>
            <a:ext cx="714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26" name="תיבת טקסט 25">
            <a:extLst>
              <a:ext uri="{FF2B5EF4-FFF2-40B4-BE49-F238E27FC236}">
                <a16:creationId xmlns:a16="http://schemas.microsoft.com/office/drawing/2014/main" id="{99CC51BA-75EE-4373-9162-722122F2ADE0}"/>
              </a:ext>
            </a:extLst>
          </p:cNvPr>
          <p:cNvSpPr txBox="1"/>
          <p:nvPr/>
        </p:nvSpPr>
        <p:spPr>
          <a:xfrm>
            <a:off x="1891398" y="3931686"/>
            <a:ext cx="1684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9     0</a:t>
            </a:r>
          </a:p>
        </p:txBody>
      </p:sp>
      <p:sp>
        <p:nvSpPr>
          <p:cNvPr id="27" name="תיבת טקסט 26">
            <a:extLst>
              <a:ext uri="{FF2B5EF4-FFF2-40B4-BE49-F238E27FC236}">
                <a16:creationId xmlns:a16="http://schemas.microsoft.com/office/drawing/2014/main" id="{30F268BB-8ADB-480B-9979-92DD5F25FD2D}"/>
              </a:ext>
            </a:extLst>
          </p:cNvPr>
          <p:cNvSpPr txBox="1"/>
          <p:nvPr/>
        </p:nvSpPr>
        <p:spPr>
          <a:xfrm>
            <a:off x="1251861" y="4538707"/>
            <a:ext cx="2079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6</a:t>
            </a:r>
            <a:r>
              <a:rPr lang="en-US" sz="2800" b="1" dirty="0"/>
              <a:t>      </a:t>
            </a:r>
            <a:r>
              <a:rPr lang="ar-SA" sz="2800" b="1" dirty="0"/>
              <a:t>0</a:t>
            </a:r>
            <a:r>
              <a:rPr lang="en-US" sz="2800" b="1" dirty="0"/>
              <a:t>     </a:t>
            </a:r>
            <a:r>
              <a:rPr lang="ar-SA" sz="2800" b="1" dirty="0"/>
              <a:t>0</a:t>
            </a:r>
            <a:endParaRPr lang="en-US" sz="2800" b="1" dirty="0"/>
          </a:p>
        </p:txBody>
      </p:sp>
      <p:sp>
        <p:nvSpPr>
          <p:cNvPr id="28" name="תיבת טקסט 27">
            <a:extLst>
              <a:ext uri="{FF2B5EF4-FFF2-40B4-BE49-F238E27FC236}">
                <a16:creationId xmlns:a16="http://schemas.microsoft.com/office/drawing/2014/main" id="{22577F72-DFE3-4EB3-A3F3-9683363EC876}"/>
              </a:ext>
            </a:extLst>
          </p:cNvPr>
          <p:cNvSpPr txBox="1"/>
          <p:nvPr/>
        </p:nvSpPr>
        <p:spPr>
          <a:xfrm>
            <a:off x="934311" y="2284702"/>
            <a:ext cx="2511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 </a:t>
            </a:r>
            <a:r>
              <a:rPr lang="en-US" sz="2800" b="1" dirty="0"/>
              <a:t>2       </a:t>
            </a:r>
            <a:r>
              <a:rPr lang="ar-SA" sz="2800" b="1" dirty="0"/>
              <a:t>3</a:t>
            </a:r>
            <a:r>
              <a:rPr lang="en-US" sz="2800" b="1" dirty="0"/>
              <a:t>      1 </a:t>
            </a:r>
          </a:p>
        </p:txBody>
      </p:sp>
      <p:sp>
        <p:nvSpPr>
          <p:cNvPr id="30" name="תיבת טקסט 29">
            <a:extLst>
              <a:ext uri="{FF2B5EF4-FFF2-40B4-BE49-F238E27FC236}">
                <a16:creationId xmlns:a16="http://schemas.microsoft.com/office/drawing/2014/main" id="{2DD1AF69-BBD8-4E34-92E9-9E80B71E42C0}"/>
              </a:ext>
            </a:extLst>
          </p:cNvPr>
          <p:cNvSpPr txBox="1"/>
          <p:nvPr/>
        </p:nvSpPr>
        <p:spPr>
          <a:xfrm>
            <a:off x="399145" y="3720143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+</a:t>
            </a:r>
          </a:p>
        </p:txBody>
      </p:sp>
      <p:pic>
        <p:nvPicPr>
          <p:cNvPr id="31" name="תמונה 30">
            <a:extLst>
              <a:ext uri="{FF2B5EF4-FFF2-40B4-BE49-F238E27FC236}">
                <a16:creationId xmlns:a16="http://schemas.microsoft.com/office/drawing/2014/main" id="{409AA60A-65B0-481B-BDAD-FC1C7D862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968" y="1645035"/>
            <a:ext cx="812442" cy="841667"/>
          </a:xfrm>
          <a:prstGeom prst="rect">
            <a:avLst/>
          </a:prstGeom>
        </p:spPr>
      </p:pic>
      <p:sp>
        <p:nvSpPr>
          <p:cNvPr id="22" name="תיבת טקסט 21">
            <a:extLst>
              <a:ext uri="{FF2B5EF4-FFF2-40B4-BE49-F238E27FC236}">
                <a16:creationId xmlns:a16="http://schemas.microsoft.com/office/drawing/2014/main" id="{A447E746-83C5-4927-A84B-324747367633}"/>
              </a:ext>
            </a:extLst>
          </p:cNvPr>
          <p:cNvSpPr txBox="1"/>
          <p:nvPr/>
        </p:nvSpPr>
        <p:spPr>
          <a:xfrm>
            <a:off x="4666018" y="4660633"/>
            <a:ext cx="230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/>
              <a:t>بعد ذلك نضرب المئات</a:t>
            </a:r>
            <a:endParaRPr lang="en-US" sz="2000" b="1" dirty="0"/>
          </a:p>
        </p:txBody>
      </p:sp>
      <p:sp>
        <p:nvSpPr>
          <p:cNvPr id="29" name="תיבת טקסט 28">
            <a:extLst>
              <a:ext uri="{FF2B5EF4-FFF2-40B4-BE49-F238E27FC236}">
                <a16:creationId xmlns:a16="http://schemas.microsoft.com/office/drawing/2014/main" id="{F01E379B-34AC-490D-8315-564B2583FB92}"/>
              </a:ext>
            </a:extLst>
          </p:cNvPr>
          <p:cNvSpPr txBox="1"/>
          <p:nvPr/>
        </p:nvSpPr>
        <p:spPr>
          <a:xfrm>
            <a:off x="3445732" y="4572801"/>
            <a:ext cx="1332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 x </a:t>
            </a:r>
            <a:r>
              <a:rPr lang="ar-SA" sz="2400" dirty="0"/>
              <a:t>200</a:t>
            </a:r>
            <a:endParaRPr lang="en-US" sz="2400" dirty="0"/>
          </a:p>
        </p:txBody>
      </p:sp>
      <p:sp>
        <p:nvSpPr>
          <p:cNvPr id="32" name="תיבת טקסט 31">
            <a:extLst>
              <a:ext uri="{FF2B5EF4-FFF2-40B4-BE49-F238E27FC236}">
                <a16:creationId xmlns:a16="http://schemas.microsoft.com/office/drawing/2014/main" id="{E4280314-3D11-4019-99AD-8DAA0063B00A}"/>
              </a:ext>
            </a:extLst>
          </p:cNvPr>
          <p:cNvSpPr txBox="1"/>
          <p:nvPr/>
        </p:nvSpPr>
        <p:spPr>
          <a:xfrm>
            <a:off x="2804882" y="5086777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33" name="תיבת טקסט 32">
            <a:extLst>
              <a:ext uri="{FF2B5EF4-FFF2-40B4-BE49-F238E27FC236}">
                <a16:creationId xmlns:a16="http://schemas.microsoft.com/office/drawing/2014/main" id="{1329E47C-10BD-4B05-A90E-69D277FCA778}"/>
              </a:ext>
            </a:extLst>
          </p:cNvPr>
          <p:cNvSpPr txBox="1"/>
          <p:nvPr/>
        </p:nvSpPr>
        <p:spPr>
          <a:xfrm>
            <a:off x="2046506" y="5078719"/>
            <a:ext cx="551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9</a:t>
            </a:r>
          </a:p>
        </p:txBody>
      </p:sp>
      <p:sp>
        <p:nvSpPr>
          <p:cNvPr id="34" name="תיבת טקסט 33">
            <a:extLst>
              <a:ext uri="{FF2B5EF4-FFF2-40B4-BE49-F238E27FC236}">
                <a16:creationId xmlns:a16="http://schemas.microsoft.com/office/drawing/2014/main" id="{E46284B2-7246-4C15-BB37-D75D1BB6C3EF}"/>
              </a:ext>
            </a:extLst>
          </p:cNvPr>
          <p:cNvSpPr txBox="1"/>
          <p:nvPr/>
        </p:nvSpPr>
        <p:spPr>
          <a:xfrm>
            <a:off x="1150580" y="5078719"/>
            <a:ext cx="551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6</a:t>
            </a:r>
          </a:p>
        </p:txBody>
      </p:sp>
      <p:sp>
        <p:nvSpPr>
          <p:cNvPr id="36" name="תיבת טקסט 35">
            <a:extLst>
              <a:ext uri="{FF2B5EF4-FFF2-40B4-BE49-F238E27FC236}">
                <a16:creationId xmlns:a16="http://schemas.microsoft.com/office/drawing/2014/main" id="{A661F925-8990-496F-A17B-E7DE7408BF73}"/>
              </a:ext>
            </a:extLst>
          </p:cNvPr>
          <p:cNvSpPr txBox="1"/>
          <p:nvPr/>
        </p:nvSpPr>
        <p:spPr>
          <a:xfrm>
            <a:off x="7208322" y="1619056"/>
            <a:ext cx="551925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ar-SA" b="1" dirty="0"/>
              <a:t>200</a:t>
            </a:r>
            <a:endParaRPr lang="en-US" b="1" dirty="0"/>
          </a:p>
        </p:txBody>
      </p:sp>
      <p:cxnSp>
        <p:nvCxnSpPr>
          <p:cNvPr id="10" name="מחבר חץ ישר 9">
            <a:extLst>
              <a:ext uri="{FF2B5EF4-FFF2-40B4-BE49-F238E27FC236}">
                <a16:creationId xmlns:a16="http://schemas.microsoft.com/office/drawing/2014/main" id="{85DBCB81-0B25-4B19-BE21-86601E388CCF}"/>
              </a:ext>
            </a:extLst>
          </p:cNvPr>
          <p:cNvCxnSpPr>
            <a:stCxn id="36" idx="2"/>
          </p:cNvCxnSpPr>
          <p:nvPr/>
        </p:nvCxnSpPr>
        <p:spPr>
          <a:xfrm>
            <a:off x="7484285" y="1926833"/>
            <a:ext cx="275962" cy="412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מחבר חץ ישר 12">
            <a:extLst>
              <a:ext uri="{FF2B5EF4-FFF2-40B4-BE49-F238E27FC236}">
                <a16:creationId xmlns:a16="http://schemas.microsoft.com/office/drawing/2014/main" id="{0F16CD62-E01D-4DC2-A96D-30CDC7088F6E}"/>
              </a:ext>
            </a:extLst>
          </p:cNvPr>
          <p:cNvCxnSpPr/>
          <p:nvPr/>
        </p:nvCxnSpPr>
        <p:spPr>
          <a:xfrm flipH="1">
            <a:off x="7980218" y="1855669"/>
            <a:ext cx="118750" cy="483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DC2C6BC0-C76E-46DC-A1FB-BB85C42EC722}"/>
              </a:ext>
            </a:extLst>
          </p:cNvPr>
          <p:cNvCxnSpPr/>
          <p:nvPr/>
        </p:nvCxnSpPr>
        <p:spPr>
          <a:xfrm flipH="1">
            <a:off x="8191102" y="2104313"/>
            <a:ext cx="457472" cy="234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תיבת טקסט 20">
            <a:extLst>
              <a:ext uri="{FF2B5EF4-FFF2-40B4-BE49-F238E27FC236}">
                <a16:creationId xmlns:a16="http://schemas.microsoft.com/office/drawing/2014/main" id="{F0FE25E4-B292-41E3-BE8E-CF458923C78B}"/>
              </a:ext>
            </a:extLst>
          </p:cNvPr>
          <p:cNvSpPr txBox="1"/>
          <p:nvPr/>
        </p:nvSpPr>
        <p:spPr>
          <a:xfrm>
            <a:off x="9107288" y="3063935"/>
            <a:ext cx="1365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600 + 90 + 3 =</a:t>
            </a:r>
            <a:endParaRPr lang="en-US" dirty="0"/>
          </a:p>
        </p:txBody>
      </p:sp>
      <p:sp>
        <p:nvSpPr>
          <p:cNvPr id="38" name="תיבת טקסט 37">
            <a:extLst>
              <a:ext uri="{FF2B5EF4-FFF2-40B4-BE49-F238E27FC236}">
                <a16:creationId xmlns:a16="http://schemas.microsoft.com/office/drawing/2014/main" id="{E16DC9B3-ED9A-4437-BC86-181127C783BB}"/>
              </a:ext>
            </a:extLst>
          </p:cNvPr>
          <p:cNvSpPr txBox="1"/>
          <p:nvPr/>
        </p:nvSpPr>
        <p:spPr>
          <a:xfrm>
            <a:off x="10386750" y="3069441"/>
            <a:ext cx="1365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693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13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5" grpId="0"/>
      <p:bldP spid="16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  <p:bldP spid="30" grpId="0"/>
      <p:bldP spid="22" grpId="0"/>
      <p:bldP spid="29" grpId="0"/>
      <p:bldP spid="32" grpId="0"/>
      <p:bldP spid="33" grpId="0"/>
      <p:bldP spid="34" grpId="0"/>
      <p:bldP spid="3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התאמה אישית 1">
      <a:dk1>
        <a:srgbClr val="424242"/>
      </a:dk1>
      <a:lt1>
        <a:srgbClr val="FFFFFF"/>
      </a:lt1>
      <a:dk2>
        <a:srgbClr val="5E5E5E"/>
      </a:dk2>
      <a:lt2>
        <a:srgbClr val="E7E6E6"/>
      </a:lt2>
      <a:accent1>
        <a:srgbClr val="1152C9"/>
      </a:accent1>
      <a:accent2>
        <a:srgbClr val="FB2265"/>
      </a:accent2>
      <a:accent3>
        <a:srgbClr val="FEC100"/>
      </a:accent3>
      <a:accent4>
        <a:srgbClr val="9D9E9D"/>
      </a:accent4>
      <a:accent5>
        <a:srgbClr val="67B2FF"/>
      </a:accent5>
      <a:accent6>
        <a:srgbClr val="FF82A5"/>
      </a:accent6>
      <a:hlink>
        <a:srgbClr val="1152C9"/>
      </a:hlink>
      <a:folHlink>
        <a:srgbClr val="7030A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7057</TotalTime>
  <Words>1117</Words>
  <Application>Microsoft Office PowerPoint</Application>
  <PresentationFormat>شاشة عريضة</PresentationFormat>
  <Paragraphs>322</Paragraphs>
  <Slides>20</Slides>
  <Notes>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5" baseType="lpstr">
      <vt:lpstr>Calibri</vt:lpstr>
      <vt:lpstr>Alef</vt:lpstr>
      <vt:lpstr>Open Sans</vt:lpstr>
      <vt:lpstr>Arial</vt:lpstr>
      <vt:lpstr>Office Theme</vt:lpstr>
      <vt:lpstr>عرض تقديمي في PowerPoint</vt:lpstr>
      <vt:lpstr>مَاذَا سنتعلّم الْيَوْم ؟ </vt:lpstr>
      <vt:lpstr>مَاذَا يَجِب أَنْ نُحضّر للحصّة ؟ </vt:lpstr>
      <vt:lpstr>نَبْدَأ بِمُتْعَةٍ</vt:lpstr>
      <vt:lpstr>نَبْدَأ بِمُتْعَةٍ</vt:lpstr>
      <vt:lpstr>نَبْدَأ بِمُتْعَةٍ  </vt:lpstr>
      <vt:lpstr>مَا الَّذِي نَعْرِفُهُ مِنْ قبلُ ؟ </vt:lpstr>
      <vt:lpstr>الضرب العمودي</vt:lpstr>
      <vt:lpstr>الضرب بالتوزيع والطريقة المفصلة</vt:lpstr>
      <vt:lpstr>الضرب بالطريقة المفصلة والطريقة المختصرة</vt:lpstr>
      <vt:lpstr>تدرب- حل بالطريقة المختصرة- بدون تبديل</vt:lpstr>
      <vt:lpstr>تدرب- حل بالطريقة المختصرة- بدون تبديل</vt:lpstr>
      <vt:lpstr>تدرب- حل بالطريقة المختصرة- مع تبديل</vt:lpstr>
      <vt:lpstr>تدرب- حل بالطريقة المختصرة- مع تبديل</vt:lpstr>
      <vt:lpstr>تدرب</vt:lpstr>
      <vt:lpstr>تدرب على اللوح</vt:lpstr>
      <vt:lpstr>نتذكر </vt:lpstr>
      <vt:lpstr>نفحص معًا</vt:lpstr>
      <vt:lpstr>تَلْخِيص- الطريقة المفصلة</vt:lpstr>
      <vt:lpstr>تدرب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Ruthy Betinger</dc:creator>
  <cp:lastModifiedBy>mervat masarwe</cp:lastModifiedBy>
  <cp:revision>156</cp:revision>
  <cp:lastPrinted>2020-03-20T00:41:42Z</cp:lastPrinted>
  <dcterms:created xsi:type="dcterms:W3CDTF">2020-03-11T07:11:19Z</dcterms:created>
  <dcterms:modified xsi:type="dcterms:W3CDTF">2020-05-12T05:40:14Z</dcterms:modified>
</cp:coreProperties>
</file>