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8" r:id="rId5"/>
    <p:sldMasterId id="2147483694" r:id="rId6"/>
  </p:sldMasterIdLst>
  <p:notesMasterIdLst>
    <p:notesMasterId r:id="rId26"/>
  </p:notesMasterIdLst>
  <p:handoutMasterIdLst>
    <p:handoutMasterId r:id="rId27"/>
  </p:handoutMasterIdLst>
  <p:sldIdLst>
    <p:sldId id="282" r:id="rId7"/>
    <p:sldId id="268" r:id="rId8"/>
    <p:sldId id="269" r:id="rId9"/>
    <p:sldId id="287" r:id="rId10"/>
    <p:sldId id="288" r:id="rId11"/>
    <p:sldId id="324" r:id="rId12"/>
    <p:sldId id="271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6" r:id="rId21"/>
    <p:sldId id="335" r:id="rId22"/>
    <p:sldId id="337" r:id="rId23"/>
    <p:sldId id="338" r:id="rId24"/>
    <p:sldId id="327" r:id="rId2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4285E3"/>
    <a:srgbClr val="EBEBEB"/>
    <a:srgbClr val="FFFFFF"/>
    <a:srgbClr val="F2F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84967" autoAdjust="0"/>
  </p:normalViewPr>
  <p:slideViewPr>
    <p:cSldViewPr snapToGrid="0" snapToObjects="1" showGuides="1">
      <p:cViewPr varScale="1">
        <p:scale>
          <a:sx n="71" d="100"/>
          <a:sy n="71" d="100"/>
        </p:scale>
        <p:origin x="702" y="66"/>
      </p:cViewPr>
      <p:guideLst>
        <p:guide orient="horz" pos="202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4272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2A7819-B167-4548-9FD2-292AAF246B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44CAD-9147-D044-B813-C03FB204C7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57239-929A-A240-95FC-13CD617036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7B727-C353-3641-869E-BBC8EBCE322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31122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0428-3D81-B14A-B943-4C2208D448E3}" type="datetimeFigureOut">
              <a:rPr lang="x-none" smtClean="0"/>
              <a:t>20/04/2020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965BA-DA3B-EB42-8F73-FDBE27A0A65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569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fdE0es80w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QX013_tz4rM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اكتبوا</a:t>
            </a:r>
            <a:r>
              <a:rPr lang="ar-SA" baseline="0" dirty="0"/>
              <a:t> النصّ الملائم وكذلك المعدّات المطلوبة. </a:t>
            </a:r>
            <a:endParaRPr lang="he-IL" dirty="0"/>
          </a:p>
          <a:p>
            <a:pPr algn="r" rt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607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b="1" baseline="0" dirty="0"/>
              <a:t>مدّة الشريحة: دقيقتان</a:t>
            </a:r>
            <a:endParaRPr lang="ar-SA" sz="1200" b="1" dirty="0"/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>
              <a:buNone/>
            </a:pPr>
            <a:r>
              <a:rPr lang="ar-SA" sz="1200" dirty="0">
                <a:solidFill>
                  <a:schemeClr val="tx1"/>
                </a:solidFill>
              </a:rPr>
              <a:t>عرّفوا بأنفسكم وأعرضوا سير الدرس:</a:t>
            </a:r>
          </a:p>
          <a:p>
            <a:pPr marL="158750" indent="0" algn="r" rtl="1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أنتم مدعوّون للتوجّه</a:t>
            </a:r>
            <a:r>
              <a:rPr lang="ar-SA" sz="1200" baseline="0" dirty="0">
                <a:solidFill>
                  <a:schemeClr val="tx1"/>
                </a:solidFill>
              </a:rPr>
              <a:t> إلى التلاميذ بصورة شخصيّة: </a:t>
            </a:r>
            <a:r>
              <a:rPr lang="ar-SA" sz="1200" dirty="0"/>
              <a:t/>
            </a:r>
            <a:br>
              <a:rPr lang="ar-SA" sz="1200" dirty="0"/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مرحبًا، اسمي ـــــــــــــــ. أنا أعلّم ـــــــــ من ــــــــــــــ. كيف حالكم؟ يسرّني انضمامكم إليّ... </a:t>
            </a: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8750" indent="0" algn="r" rtl="1" fontAlgn="base">
              <a:buNone/>
            </a:pPr>
            <a:endParaRPr lang="ar-SA" sz="1200" dirty="0">
              <a:solidFill>
                <a:schemeClr val="tx1"/>
              </a:solidFill>
            </a:endParaRPr>
          </a:p>
          <a:p>
            <a:pPr marL="158750" indent="0" algn="r" rtl="1" fontAlgn="base">
              <a:buNone/>
            </a:pPr>
            <a:r>
              <a:rPr lang="ar-SA" sz="1200" dirty="0">
                <a:solidFill>
                  <a:schemeClr val="tx1"/>
                </a:solidFill>
              </a:rPr>
              <a:t>موضوع الدرس</a:t>
            </a:r>
            <a:r>
              <a:rPr lang="ar-SA" sz="1200" baseline="0" dirty="0">
                <a:solidFill>
                  <a:schemeClr val="tx1"/>
                </a:solidFill>
              </a:rPr>
              <a:t> وهدفه: </a:t>
            </a:r>
            <a:r>
              <a:rPr lang="ar-SA" sz="1200" dirty="0">
                <a:solidFill>
                  <a:schemeClr val="tx1"/>
                </a:solidFill>
              </a:rPr>
              <a:t/>
            </a:r>
            <a:br>
              <a:rPr lang="ar-SA" sz="1200" dirty="0">
                <a:solidFill>
                  <a:schemeClr val="tx1"/>
                </a:solidFill>
              </a:rPr>
            </a:br>
            <a:endParaRPr lang="ar-SA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accent1">
                    <a:lumMod val="75000"/>
                  </a:schemeClr>
                </a:solidFill>
              </a:rPr>
              <a:t>مثال</a:t>
            </a:r>
            <a:r>
              <a:rPr lang="ar-SA" sz="1200" baseline="0" dirty="0">
                <a:solidFill>
                  <a:schemeClr val="accent1">
                    <a:lumMod val="75000"/>
                  </a:schemeClr>
                </a:solidFill>
              </a:rPr>
              <a:t> على نصّ شفويّ: سنتعلّم في هذا الدرس عن ــــــــــــــــــــ. انضمّوا إليّ وستستمتعون. هل أنتم مستعدّون؟ فلنبدأ" </a:t>
            </a:r>
            <a:endParaRPr lang="ar-SA" sz="1200" b="1" dirty="0"/>
          </a:p>
          <a:p>
            <a:pPr marL="133350" lvl="0" algn="r" rtl="1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نبدأ بـ ….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افتتاحيّة الدرس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ننتقل</a:t>
            </a:r>
            <a:r>
              <a:rPr lang="ar-SA" sz="1200" b="1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إلى الاكتشاف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التعلّم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إكساب -  اكنبوا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هنا سؤالًا مثيرًا للفضول، يجيب عن هدف الدرس)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نتدرّب على …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</a:t>
            </a:r>
            <a:r>
              <a:rPr lang="ar-SA" sz="1200" baseline="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التدرّب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/ التجريب)</a:t>
            </a: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 </a:t>
            </a:r>
          </a:p>
          <a:p>
            <a:pPr marL="13335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</a:pPr>
            <a:r>
              <a:rPr lang="ar-SA" sz="12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نُجمل  </a:t>
            </a:r>
            <a:r>
              <a:rPr lang="ar-SA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(مرحلة إجمال الدرس)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sz="1200" b="1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1433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dirty="0"/>
              <a:t>حذف</a:t>
            </a:r>
            <a:r>
              <a:rPr lang="ar-SA" baseline="0" dirty="0"/>
              <a:t> هذه الشريحة إذا لم تكن ضروريّة:</a:t>
            </a:r>
            <a:endParaRPr lang="he-IL" baseline="0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he-IL" sz="1200" b="1" dirty="0"/>
          </a:p>
          <a:p>
            <a:pPr marL="15875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ar-SA" sz="1200" b="1" dirty="0"/>
              <a:t>مدّة الشريحة: دقيقة</a:t>
            </a:r>
            <a:endParaRPr lang="he-IL" sz="1200" b="1" dirty="0"/>
          </a:p>
          <a:p>
            <a:pPr marL="158750" indent="0" algn="r" rtl="1">
              <a:buNone/>
            </a:pPr>
            <a:endParaRPr lang="he-IL" sz="1200" dirty="0"/>
          </a:p>
          <a:p>
            <a:pPr marL="158750" indent="0" algn="r" rtl="1">
              <a:buNone/>
            </a:pPr>
            <a:r>
              <a:rPr lang="ar-SA" sz="1200" dirty="0"/>
              <a:t>تأكّدوا</a:t>
            </a:r>
            <a:r>
              <a:rPr lang="ar-SA" sz="1200" baseline="0" dirty="0"/>
              <a:t> في هذه الشريحة أنّ الجميع تزوّدوا بالأدوات المساعدة المطلوبة (ننصح بأن تكون هذه الأدوات المساعدة موجودة معكم لتعرضوها كمثال)</a:t>
            </a:r>
            <a:r>
              <a:rPr lang="ar-SA" sz="1200" dirty="0"/>
              <a:t> </a:t>
            </a:r>
            <a:endParaRPr lang="he-IL" sz="1200" dirty="0"/>
          </a:p>
          <a:p>
            <a:pPr marL="158750" indent="0" algn="r" rtl="1">
              <a:buNone/>
            </a:pPr>
            <a:r>
              <a:rPr lang="ar-SA" sz="1200" dirty="0">
                <a:solidFill>
                  <a:srgbClr val="FF0000"/>
                </a:solidFill>
              </a:rPr>
              <a:t>احذفوا ما هو زائد أو أضيفوا حسب الحاجة (احرصوا على حقوق النشر والملكيّة الفكريّة). </a:t>
            </a: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endParaRPr lang="he-IL" sz="1200" dirty="0">
              <a:solidFill>
                <a:srgbClr val="FF0000"/>
              </a:solidFill>
            </a:endParaRPr>
          </a:p>
          <a:p>
            <a:pPr marL="158750" indent="0" algn="r" rtl="1">
              <a:buNone/>
            </a:pPr>
            <a:r>
              <a:rPr lang="ar-SA" sz="12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هذا هو الوقت المناسب</a:t>
            </a:r>
            <a:r>
              <a:rPr lang="ar-SA" sz="1200" b="0" i="0" u="none" strike="noStrike" cap="none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 لعرض قواعد السلوك خلال الحصّة: اطلبوا من التلاميذ إغلاق نوافذ تطبيقات أخرى في الحاسوب، إبعاد الأمر المشتّتة للانتباه، الجلوس في غرفة هادئة، التزوّد بالماء، وبالأساس التركيز في الدرس. </a:t>
            </a:r>
            <a:endParaRPr lang="he-IL" dirty="0"/>
          </a:p>
          <a:p>
            <a:pPr marL="158750" indent="0" algn="r" rtl="1">
              <a:buNone/>
            </a:pP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93002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1" dirty="0"/>
              <a:t>مدّة الشريحة: حتّى دقيقتين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ar-SA" b="0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ستخلق هذه المرحلة ربط  معرفيًّا وذا صلة بين الموضوع الذي تتمّ دراسته والمعرفة السابقة لدى التلاميذ.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في الصفوف الدنيا، ننصح بأن يكون الربط بسيطًا وعامًّا. إذا كان</a:t>
            </a:r>
            <a:r>
              <a:rPr lang="ar-SA" b="0" baseline="0" dirty="0"/>
              <a:t> التلاميذ قد تعلّموا من قبل دروسًا في الموضوع، </a:t>
            </a:r>
            <a:r>
              <a:rPr lang="ar-SA" b="0" dirty="0"/>
              <a:t> يحبّذ الربط بالمعرفة التي اكتسبها</a:t>
            </a:r>
            <a:r>
              <a:rPr lang="ar-SA" b="0" baseline="0" dirty="0"/>
              <a:t> التلاميذ </a:t>
            </a:r>
            <a:r>
              <a:rPr lang="ar-SA" b="0" dirty="0"/>
              <a:t>في الدرس السابق.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مثال على النصّ الشفويّ: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"هل حدث</a:t>
            </a:r>
            <a:r>
              <a:rPr lang="ar-SA" b="0" baseline="0" dirty="0"/>
              <a:t> أن واجهتم وضعًا فيه....</a:t>
            </a:r>
            <a:r>
              <a:rPr lang="ar-SA" b="0" dirty="0"/>
              <a:t> / في الدروس السابقة تعلمنا عن ... واليوم سنستمرّ في ... /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b="0" dirty="0"/>
              <a:t>ربما تكونون</a:t>
            </a:r>
            <a:r>
              <a:rPr lang="ar-SA" b="0" baseline="0" dirty="0"/>
              <a:t> قد تناولتم هذا الموضوع في</a:t>
            </a:r>
            <a:r>
              <a:rPr lang="ar-SA" b="0" dirty="0"/>
              <a:t> المدرسة، وحتى إذا لم يكن كذلك، فهذه فرصة للتعرّف/ التعمّق ..."</a:t>
            </a: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he-IL" b="1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85185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b="1" dirty="0"/>
              <a:t>ال</a:t>
            </a:r>
            <a:r>
              <a:rPr lang="ar-SA" b="1" baseline="0" dirty="0"/>
              <a:t>شرائح 11-15 تضمّ: إكساب المعرفة، التدرّب والحلّ، وتدرّب وحلّ آخر. مدّة هذه الشرائح معًا </a:t>
            </a:r>
            <a:r>
              <a:rPr lang="ar-SA" b="1" dirty="0"/>
              <a:t>20 دقيقة</a:t>
            </a:r>
          </a:p>
          <a:p>
            <a:pPr marL="0" marR="0" lvl="0" indent="0" algn="r" defTabSz="914400" rtl="1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endParaRPr lang="ar-SA" b="1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إكساب: </a:t>
            </a:r>
            <a:r>
              <a:rPr lang="ar-SA" dirty="0"/>
              <a:t>التطرّق إلى هدف تعليميّ مركزيّ ومركّز. باستخدام مجموعة منوّعة من تمثيلات المضمون، مثل: الصور ومقاطع الفيديو - </a:t>
            </a:r>
            <a:r>
              <a:rPr lang="ar-SA" b="1" dirty="0"/>
              <a:t>بالإمكان إرفاق مقاطع فيديو من إصدار</a:t>
            </a:r>
            <a:r>
              <a:rPr lang="ar-SA" b="1" baseline="0" dirty="0"/>
              <a:t> مطاح فقط</a:t>
            </a:r>
            <a:r>
              <a:rPr lang="ar-SA" baseline="0" dirty="0"/>
              <a:t>، صور شاشة، تقارير، مضامين من الكتب التعليميّة، </a:t>
            </a:r>
            <a:r>
              <a:rPr lang="ar-SA" dirty="0"/>
              <a:t>ونصّ محدود وفقًا </a:t>
            </a:r>
            <a:r>
              <a:rPr lang="ar-SA" b="1" dirty="0"/>
              <a:t>لحقوق</a:t>
            </a:r>
            <a:r>
              <a:rPr lang="ar-SA" b="1" baseline="0" dirty="0"/>
              <a:t> </a:t>
            </a:r>
            <a:r>
              <a:rPr lang="ar-SA" b="1" dirty="0"/>
              <a:t>النشر والملكيّة</a:t>
            </a:r>
            <a:r>
              <a:rPr lang="ar-SA" b="1" baseline="0" dirty="0"/>
              <a:t> الفكريّة</a:t>
            </a:r>
            <a:r>
              <a:rPr lang="ar-SA" dirty="0"/>
              <a:t>. يمكنك دمج مثال على تمرين أو سؤال تقومون بحله.</a:t>
            </a:r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 إجراء 2-1 جولات من التدرّب أمام الكمبيوتر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ar-SA" b="1" dirty="0"/>
              <a:t>حلّ التدرّب</a:t>
            </a:r>
            <a:r>
              <a:rPr lang="ar-SA" dirty="0"/>
              <a:t>: بعد أن تدرّب التلاميذ بشكل مستقل، يجب عرض الحلّ ومناقشته. يمكن إظهار الأخطاء الشائعة وشرح كيفيّة حلها.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التلاميذ،</a:t>
            </a:r>
            <a:r>
              <a:rPr lang="ar-SA" baseline="0" dirty="0"/>
              <a:t> </a:t>
            </a:r>
            <a:r>
              <a:rPr lang="ar-SA" dirty="0"/>
              <a:t>على نمط مسرحيّات الأطفال/ قناة الأطفال، مثل: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97044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ar-SA" b="1" dirty="0"/>
              <a:t>التدرّب:</a:t>
            </a:r>
            <a:r>
              <a:rPr lang="ar-SA" dirty="0"/>
              <a:t> لا يزيد عن 3 دقائق. يمكنكم إجراء 2-1 جولات من التدرّب أمام الحاسوب (سؤال على اللوح وكتابة</a:t>
            </a:r>
            <a:r>
              <a:rPr lang="ar-SA" baseline="0" dirty="0"/>
              <a:t> في ورقة</a:t>
            </a:r>
            <a:r>
              <a:rPr lang="ar-SA" dirty="0"/>
              <a:t>، أشغال باستخدام الألوان/ العجين/ المعجونة) أو في أرجاء البيت (الأشياء المتوفّرة لديكم</a:t>
            </a:r>
            <a:r>
              <a:rPr lang="ar-SA" baseline="0" dirty="0"/>
              <a:t> أو </a:t>
            </a:r>
            <a:r>
              <a:rPr lang="ar-SA" dirty="0"/>
              <a:t>مزيج من التفاعل بين أفراد العائلة).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نصيحة للصفوف الدنيا: اطرحوا أسئلة تشارك التلاميذ،</a:t>
            </a:r>
            <a:r>
              <a:rPr lang="ar-SA" baseline="0" dirty="0"/>
              <a:t> </a:t>
            </a:r>
            <a:r>
              <a:rPr lang="ar-SA" dirty="0"/>
              <a:t>على نمط مسرحيّات الأطفال/ قناة الأطفال، مثل "أين التذكرة الثانية ...؟ لا أذكر ... هل تعرفون أين هي؟"</a:t>
            </a:r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ar-SA" dirty="0"/>
              <a:t>أمثلة:</a:t>
            </a:r>
            <a:br>
              <a:rPr lang="ar-SA" dirty="0"/>
            </a:b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https://www.youtube.com/watch?v=sGfdE0es80w</a:t>
            </a:r>
            <a:r>
              <a:rPr lang="en-US" dirty="0"/>
              <a:t>   </a:t>
            </a:r>
            <a:r>
              <a:rPr lang="ar-SA" dirty="0"/>
              <a:t>برنامج</a:t>
            </a:r>
            <a:r>
              <a:rPr lang="ar-SA" baseline="0" dirty="0"/>
              <a:t> طهو للأطفال. يتحدّثون مع الأطفال طوال الدرس ويطرحون عليهم أسئلة.</a:t>
            </a:r>
            <a:endParaRPr lang="ar-SA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art attack :  </a:t>
            </a:r>
            <a:r>
              <a:rPr lang="en-US" u="sng" dirty="0">
                <a:solidFill>
                  <a:schemeClr val="hlink"/>
                </a:solidFill>
                <a:hlinkClick r:id="rId4"/>
              </a:rPr>
              <a:t>https://www.youtube.com/watch?v=QX013_tz4rM</a:t>
            </a: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20061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965BA-DA3B-EB42-8F73-FDBE27A0A657}" type="slidenum">
              <a:rPr lang="x-none" smtClean="0">
                <a:solidFill>
                  <a:prstClr val="black"/>
                </a:solidFill>
              </a:rPr>
              <a:pPr/>
              <a:t>19</a:t>
            </a:fld>
            <a:endParaRPr lang="x-non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0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0833" y="5191285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6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3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r">
              <a:lnSpc>
                <a:spcPts val="4620"/>
              </a:lnSpc>
              <a:buNone/>
              <a:defRPr sz="3600">
                <a:latin typeface="Calibri" panose="020F0502020204030204" pitchFamily="34" charset="0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 לחץ להוסיף סגנון טקסט גדול של תבנית בסיס לחץ להוסיף סגנון טקסט גדול של תבנית בסיס 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21342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604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145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פריסה מותאמת אישית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>
            <a:extLst>
              <a:ext uri="{FF2B5EF4-FFF2-40B4-BE49-F238E27FC236}">
                <a16:creationId xmlns:a16="http://schemas.microsoft.com/office/drawing/2014/main" id="{BF9AFC55-D643-47A1-90F5-FD4A7EBE98CE}"/>
              </a:ext>
            </a:extLst>
          </p:cNvPr>
          <p:cNvSpPr/>
          <p:nvPr userDrawn="1"/>
        </p:nvSpPr>
        <p:spPr>
          <a:xfrm>
            <a:off x="304799" y="593748"/>
            <a:ext cx="22697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spcBef>
                <a:spcPts val="1067"/>
              </a:spcBef>
            </a:pPr>
            <a:r>
              <a:rPr lang="he-IL" sz="2400" b="1" dirty="0">
                <a:solidFill>
                  <a:srgbClr val="FF0000"/>
                </a:solidFill>
                <a:latin typeface="Alef"/>
                <a:ea typeface="Alef"/>
                <a:sym typeface="Alef"/>
              </a:rPr>
              <a:t>*השקופית הזו מיועדת למורה בלבד יש למחוק אותה בסיום הכנת המצגת</a:t>
            </a:r>
          </a:p>
        </p:txBody>
      </p:sp>
      <p:cxnSp>
        <p:nvCxnSpPr>
          <p:cNvPr id="4" name="מחבר ישר 3">
            <a:extLst>
              <a:ext uri="{FF2B5EF4-FFF2-40B4-BE49-F238E27FC236}">
                <a16:creationId xmlns:a16="http://schemas.microsoft.com/office/drawing/2014/main" id="{EBBC6B57-C174-4CC5-9E63-745CA44C4846}"/>
              </a:ext>
            </a:extLst>
          </p:cNvPr>
          <p:cNvCxnSpPr/>
          <p:nvPr userDrawn="1"/>
        </p:nvCxnSpPr>
        <p:spPr>
          <a:xfrm>
            <a:off x="2717800" y="101306"/>
            <a:ext cx="0" cy="66550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418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2E4A538-4F3E-F64C-9A27-B17595D3E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926655C-3CE5-C044-BE72-10DD68A23C9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632D79-E751-0D4D-B6CD-4B8B1AD073D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763B464-1237-A348-9193-961771EAE3CA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DC01593-63DE-304C-8644-C1E7B54F6003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8D758A6-ADAA-3C4B-BE73-77E62B36AA06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21BCB78-6EA9-EA49-A148-510318E93A2D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35DAE40-5EC9-C549-9045-80058A5F7020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506E076-5D5A-C74C-B372-7A4154F417C5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245E28D-F02E-8440-8D16-26A1C54AA2EE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86B1DB1-3702-AE49-90FF-E260EB4ECA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3765" y="1616765"/>
            <a:ext cx="3624470" cy="36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74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A21B22D-68B8-4253-99C5-3E90DC3A2A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C69BF5-20C0-4581-8A89-165C5F8580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51E5EDB-F6AB-4F1B-A1A0-28AC83087E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2E61F-1F9B-4ACA-8CB5-252BFB8826D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648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 dirty="0">
              <a:solidFill>
                <a:srgbClr val="FFFFFF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540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6891" y="6148563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148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F5DAFE-647E-5C47-B77A-42DA94152FF1}"/>
              </a:ext>
            </a:extLst>
          </p:cNvPr>
          <p:cNvSpPr/>
          <p:nvPr userDrawn="1"/>
        </p:nvSpPr>
        <p:spPr>
          <a:xfrm rot="16200000">
            <a:off x="7721222" y="1537008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035982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0160307-BF93-B642-B885-52C1AEE617F6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98B7E2E-690A-B74F-A361-DB3C1398C2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D367D3-E2A8-4A4A-953D-E858CA461A7D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CF59D4F-A27F-1C45-8148-635F8893C9C9}"/>
              </a:ext>
            </a:extLst>
          </p:cNvPr>
          <p:cNvSpPr txBox="1"/>
          <p:nvPr userDrawn="1"/>
        </p:nvSpPr>
        <p:spPr>
          <a:xfrm>
            <a:off x="2210656" y="2447258"/>
            <a:ext cx="7770689" cy="19634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algn="ctr" rtl="1">
              <a:lnSpc>
                <a:spcPts val="6000"/>
              </a:lnSpc>
            </a:pPr>
            <a:r>
              <a:rPr lang="he-IL" sz="6600" dirty="0">
                <a:solidFill>
                  <a:srgbClr val="FFFFFF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תודה שצפיתם בשידור</a:t>
            </a:r>
          </a:p>
          <a:p>
            <a:pPr algn="ctr" rtl="1">
              <a:lnSpc>
                <a:spcPts val="6000"/>
              </a:lnSpc>
            </a:pPr>
            <a:r>
              <a:rPr lang="he-IL" sz="3200" dirty="0">
                <a:solidFill>
                  <a:srgbClr val="FFFFFF"/>
                </a:solidFill>
                <a:cs typeface="Calibri" panose="020F0502020204030204" pitchFamily="34" charset="0"/>
              </a:rPr>
              <a:t>הופק עבור משרד החינוך ע״י מטח</a:t>
            </a:r>
            <a:endParaRPr lang="x-none" sz="3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47E01A-4A09-7641-BB58-BBF9194A53AE}"/>
              </a:ext>
            </a:extLst>
          </p:cNvPr>
          <p:cNvSpPr/>
          <p:nvPr userDrawn="1"/>
        </p:nvSpPr>
        <p:spPr>
          <a:xfrm>
            <a:off x="2431342" y="23710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4295D9-D842-7B4A-8FAF-A7CB7DC8D8DD}"/>
              </a:ext>
            </a:extLst>
          </p:cNvPr>
          <p:cNvSpPr/>
          <p:nvPr userDrawn="1"/>
        </p:nvSpPr>
        <p:spPr>
          <a:xfrm>
            <a:off x="9905144" y="4005877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86E97-B4B5-7A44-BA99-EFC8C200D63F}"/>
              </a:ext>
            </a:extLst>
          </p:cNvPr>
          <p:cNvSpPr txBox="1"/>
          <p:nvPr userDrawn="1"/>
        </p:nvSpPr>
        <p:spPr>
          <a:xfrm>
            <a:off x="3870376" y="6424726"/>
            <a:ext cx="44512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en-US"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/com</a:t>
            </a:r>
            <a:r>
              <a:rPr lang="he-IL" sz="1500" dirty="0">
                <a:solidFill>
                  <a:srgbClr val="FFFFFF"/>
                </a:solidFill>
                <a:latin typeface="Arial" panose="020B0604020202020204" pitchFamily="34" charset="0"/>
              </a:rPr>
              <a:t> איורים: </a:t>
            </a:r>
            <a:endParaRPr lang="x-none" sz="15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6719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122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39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730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724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14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427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C84C288-45B9-0C4B-BC23-61FEF6C6178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ECF7E4-AA12-DD4F-8FBA-6942B07B66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24D68-292F-0740-864D-187885A36636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F00F0-B1E8-5F4E-A07B-F1B92F9D38A6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72B4A16-607D-6547-9FD5-D3C9EE1A5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67E3700-96F7-8449-BFE9-3638DA837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861" b="71253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0A8A744E-77D6-CD40-B413-54A26D5A18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05C46E-F358-4B4C-A5AF-C1EE892CDA45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14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995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סיכ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he-IL" dirty="0"/>
              <a:t>מה למדנו היום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0FCD1C-9BFA-FD42-804A-9E5198CD89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39" b="30975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C86F48E-655F-694F-BDCD-C6E0758A8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sz="4400" dirty="0"/>
              <a:t>סיכום</a:t>
            </a:r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51472D-38D8-CC45-AB7A-D96BB6EFB903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63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שימה באופ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990948" y="1541766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2EBC84-43F8-574B-B641-E38F11E343AF}"/>
              </a:ext>
            </a:extLst>
          </p:cNvPr>
          <p:cNvGrpSpPr/>
          <p:nvPr userDrawn="1"/>
        </p:nvGrpSpPr>
        <p:grpSpPr>
          <a:xfrm>
            <a:off x="-2381248" y="158428"/>
            <a:ext cx="14545456" cy="6541144"/>
            <a:chOff x="-2455150" y="146499"/>
            <a:chExt cx="14545456" cy="65411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DB5F7D-0835-C146-BC9D-B30515AA8B6A}"/>
                </a:ext>
              </a:extLst>
            </p:cNvPr>
            <p:cNvSpPr/>
            <p:nvPr userDrawn="1"/>
          </p:nvSpPr>
          <p:spPr>
            <a:xfrm>
              <a:off x="11517522" y="146499"/>
              <a:ext cx="503306" cy="50330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EA71EF-79A8-3646-BBDE-A1B8320FAEF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55150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FFAC583-20CC-AD46-AF43-64CD61DC3D58}"/>
                </a:ext>
              </a:extLst>
            </p:cNvPr>
            <p:cNvGrpSpPr/>
            <p:nvPr userDrawn="1"/>
          </p:nvGrpSpPr>
          <p:grpSpPr>
            <a:xfrm rot="10800000">
              <a:off x="8177063" y="6181317"/>
              <a:ext cx="3913243" cy="506326"/>
              <a:chOff x="358720" y="6187719"/>
              <a:chExt cx="3913243" cy="506326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FFC6B5D-55D1-324B-B8E3-F96F62F3AA1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65046" y="6434480"/>
                <a:ext cx="3406917" cy="12802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8AA9893-4A9A-FB4F-BC48-9141DC495FE4}"/>
                  </a:ext>
                </a:extLst>
              </p:cNvPr>
              <p:cNvSpPr/>
              <p:nvPr userDrawn="1"/>
            </p:nvSpPr>
            <p:spPr>
              <a:xfrm rot="16200000">
                <a:off x="358720" y="6187719"/>
                <a:ext cx="506326" cy="50632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x-none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BF761E-B3AD-8C4C-B469-DEC8A7F1D9C4}"/>
                  </a:ext>
                </a:extLst>
              </p:cNvPr>
              <p:cNvSpPr/>
              <p:nvPr userDrawn="1"/>
            </p:nvSpPr>
            <p:spPr>
              <a:xfrm>
                <a:off x="781297" y="6357132"/>
                <a:ext cx="167498" cy="16749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x-none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0BB7CC1-E08E-854B-AAC6-1DE02C2A331A}"/>
                </a:ext>
              </a:extLst>
            </p:cNvPr>
            <p:cNvSpPr/>
            <p:nvPr userDrawn="1"/>
          </p:nvSpPr>
          <p:spPr>
            <a:xfrm>
              <a:off x="11646396" y="507951"/>
              <a:ext cx="245558" cy="24555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CED5B-1A65-7F4C-8656-A6983C5E17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93" y="661709"/>
            <a:ext cx="10953750" cy="1903413"/>
          </a:xfrm>
        </p:spPr>
        <p:txBody>
          <a:bodyPr>
            <a:noAutofit/>
          </a:bodyPr>
          <a:lstStyle>
            <a:lvl1pPr marL="0" indent="0">
              <a:buNone/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970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0833" y="5191285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369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B52AA-B68F-5F48-BD97-85E1AACA79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2026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3</a:t>
            </a:r>
            <a:endParaRPr lang="x-non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34C056-24D3-4D4F-B71D-0A6FFF91C4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49183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x-non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0D92DD-D2C5-574D-9D42-6312801F9656}"/>
              </a:ext>
            </a:extLst>
          </p:cNvPr>
          <p:cNvGrpSpPr/>
          <p:nvPr userDrawn="1"/>
        </p:nvGrpSpPr>
        <p:grpSpPr>
          <a:xfrm>
            <a:off x="10820648" y="6288984"/>
            <a:ext cx="10328539" cy="167498"/>
            <a:chOff x="10668248" y="5893696"/>
            <a:chExt cx="10328539" cy="16749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EDDC44-041B-2548-896F-7D3F244033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2C7192-3B93-954D-8551-A0AB54EA33AF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FCFFBE-CA3C-4545-A48D-BF28B4BE9510}"/>
              </a:ext>
            </a:extLst>
          </p:cNvPr>
          <p:cNvGrpSpPr/>
          <p:nvPr userDrawn="1"/>
        </p:nvGrpSpPr>
        <p:grpSpPr>
          <a:xfrm>
            <a:off x="358720" y="67014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CCCA527-9EA3-D945-B442-A5A2AE48F03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95CCE9C-95DF-E348-9022-889DF2969112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C30387-F518-A84F-A9D6-7E7AEC6A166E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80D7566E-F057-DA40-B83B-F46A0CA495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2026" y="2208855"/>
            <a:ext cx="3932237" cy="3652195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C0CA59-A86F-8145-9894-676CEF1F61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847" t="70" b="-72"/>
          <a:stretch/>
        </p:blipFill>
        <p:spPr>
          <a:xfrm>
            <a:off x="11685672" y="0"/>
            <a:ext cx="506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37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 עם טקסט תחת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1016000" y="772487"/>
            <a:ext cx="10256245" cy="4519533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sp>
        <p:nvSpPr>
          <p:cNvPr id="8" name="כותרת 1"/>
          <p:cNvSpPr>
            <a:spLocks noGrp="1"/>
          </p:cNvSpPr>
          <p:nvPr>
            <p:ph type="ctrTitle" hasCustomPrompt="1"/>
          </p:nvPr>
        </p:nvSpPr>
        <p:spPr>
          <a:xfrm>
            <a:off x="437568" y="5543538"/>
            <a:ext cx="11418770" cy="96851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2 תחתית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71DC45-F5DE-3647-89D7-00EEC394272E}"/>
              </a:ext>
            </a:extLst>
          </p:cNvPr>
          <p:cNvGrpSpPr/>
          <p:nvPr userDrawn="1"/>
        </p:nvGrpSpPr>
        <p:grpSpPr>
          <a:xfrm>
            <a:off x="1336409" y="356936"/>
            <a:ext cx="10550791" cy="506326"/>
            <a:chOff x="1336409" y="356936"/>
            <a:chExt cx="10550791" cy="5063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251AD8C-F052-0A4D-8544-F35BEF5411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6409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D9106F-7FCF-814E-B547-22DB88E10AD6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B9B5FED-02E7-474D-B6B7-AF695B5A45B0}"/>
              </a:ext>
            </a:extLst>
          </p:cNvPr>
          <p:cNvSpPr/>
          <p:nvPr userDrawn="1"/>
        </p:nvSpPr>
        <p:spPr>
          <a:xfrm rot="10800000">
            <a:off x="11781523" y="489498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2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7735FA8-E872-6D4B-B736-9D885CF8FF10}"/>
              </a:ext>
            </a:extLst>
          </p:cNvPr>
          <p:cNvSpPr/>
          <p:nvPr userDrawn="1"/>
        </p:nvSpPr>
        <p:spPr>
          <a:xfrm>
            <a:off x="1076345" y="1757556"/>
            <a:ext cx="10039311" cy="3383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40DB9B-9ABC-1E4F-9E76-DE21BB134995}"/>
              </a:ext>
            </a:extLst>
          </p:cNvPr>
          <p:cNvCxnSpPr>
            <a:cxnSpLocks/>
          </p:cNvCxnSpPr>
          <p:nvPr userDrawn="1"/>
        </p:nvCxnSpPr>
        <p:spPr>
          <a:xfrm>
            <a:off x="865046" y="532257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AC0021A-4563-F644-839C-3313EE112D9E}"/>
              </a:ext>
            </a:extLst>
          </p:cNvPr>
          <p:cNvSpPr/>
          <p:nvPr userDrawn="1"/>
        </p:nvSpPr>
        <p:spPr>
          <a:xfrm rot="16200000">
            <a:off x="358720" y="285496"/>
            <a:ext cx="506326" cy="506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84F002-0837-5347-8BEB-C54BD7228FB1}"/>
              </a:ext>
            </a:extLst>
          </p:cNvPr>
          <p:cNvSpPr/>
          <p:nvPr userDrawn="1"/>
        </p:nvSpPr>
        <p:spPr>
          <a:xfrm>
            <a:off x="781297" y="454909"/>
            <a:ext cx="167498" cy="16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37135" y="1720995"/>
            <a:ext cx="8517731" cy="3476060"/>
          </a:xfrm>
          <a:prstGeom prst="rect">
            <a:avLst/>
          </a:prstGeom>
        </p:spPr>
        <p:txBody>
          <a:bodyPr anchor="ctr"/>
          <a:lstStyle>
            <a:lvl1pPr marL="0" indent="0" algn="r">
              <a:lnSpc>
                <a:spcPts val="8000"/>
              </a:lnSpc>
              <a:buNone/>
              <a:defRPr sz="75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 יתחיל בשעה 09:00</a:t>
            </a:r>
            <a:endParaRPr lang="x-non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792994" y="5506727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5893CC5-0B99-AA48-8797-A1AE8B9BB25D}"/>
              </a:ext>
            </a:extLst>
          </p:cNvPr>
          <p:cNvSpPr/>
          <p:nvPr userDrawn="1"/>
        </p:nvSpPr>
        <p:spPr>
          <a:xfrm rot="10800000">
            <a:off x="10905576" y="2286221"/>
            <a:ext cx="420158" cy="4201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FFFFFF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B79051-D1F8-DB4C-8CE2-B840C1367395}"/>
              </a:ext>
            </a:extLst>
          </p:cNvPr>
          <p:cNvCxnSpPr>
            <a:cxnSpLocks/>
          </p:cNvCxnSpPr>
          <p:nvPr userDrawn="1"/>
        </p:nvCxnSpPr>
        <p:spPr>
          <a:xfrm>
            <a:off x="408495" y="6252973"/>
            <a:ext cx="281547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418D07-B679-C54B-9CD1-5F261DF50C67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7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FF2F-AD99-8940-B3DB-80EE856E32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r">
              <a:defRPr sz="65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e-IL" dirty="0"/>
              <a:t>לחץ כדי לערוך סגנון כותרת 1 של תבנית בסיס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9D81D-1706-9941-B45F-F0F533FFFF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להוסיף סגנון טקסט של תבנית בסיס</a:t>
            </a:r>
            <a:endParaRPr lang="x-non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B58097-F302-3649-B2E1-029008F6561C}"/>
              </a:ext>
            </a:extLst>
          </p:cNvPr>
          <p:cNvCxnSpPr>
            <a:cxnSpLocks/>
          </p:cNvCxnSpPr>
          <p:nvPr userDrawn="1"/>
        </p:nvCxnSpPr>
        <p:spPr>
          <a:xfrm>
            <a:off x="-874997" y="642957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B999AA46-1CB5-874E-9A29-A46F83C4265B}"/>
              </a:ext>
            </a:extLst>
          </p:cNvPr>
          <p:cNvGrpSpPr/>
          <p:nvPr userDrawn="1"/>
        </p:nvGrpSpPr>
        <p:grpSpPr>
          <a:xfrm>
            <a:off x="1313047" y="356936"/>
            <a:ext cx="10574153" cy="506326"/>
            <a:chOff x="1313047" y="356936"/>
            <a:chExt cx="10574153" cy="5063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3E848D2-E902-8E48-8E39-E234837A5A9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1304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ECEF66-2D66-5B47-8C7C-C84EB3E17317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3E5EA1-0D3D-AF48-B7D6-9CBBB2978A34}"/>
                </a:ext>
              </a:extLst>
            </p:cNvPr>
            <p:cNvSpPr/>
            <p:nvPr userDrawn="1"/>
          </p:nvSpPr>
          <p:spPr>
            <a:xfrm>
              <a:off x="131304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C499B5-5ABC-AD4E-8DEE-B3E41AD11667}"/>
              </a:ext>
            </a:extLst>
          </p:cNvPr>
          <p:cNvGrpSpPr/>
          <p:nvPr userDrawn="1"/>
        </p:nvGrpSpPr>
        <p:grpSpPr>
          <a:xfrm>
            <a:off x="7685986" y="6410721"/>
            <a:ext cx="4506014" cy="481337"/>
            <a:chOff x="5231876" y="2677211"/>
            <a:chExt cx="4506014" cy="4813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7E6D63-6B3C-C547-8E28-4EDC165F5AD7}"/>
                </a:ext>
              </a:extLst>
            </p:cNvPr>
            <p:cNvSpPr/>
            <p:nvPr userDrawn="1"/>
          </p:nvSpPr>
          <p:spPr>
            <a:xfrm>
              <a:off x="5231876" y="2902420"/>
              <a:ext cx="4116884" cy="2561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B5C1F07-896D-A04A-BB42-4C33B5448FED}"/>
                </a:ext>
              </a:extLst>
            </p:cNvPr>
            <p:cNvSpPr/>
            <p:nvPr userDrawn="1"/>
          </p:nvSpPr>
          <p:spPr>
            <a:xfrm>
              <a:off x="5937332" y="2677211"/>
              <a:ext cx="3800558" cy="225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x-none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3636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מ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מונה 2"/>
          <p:cNvSpPr>
            <a:spLocks noGrp="1"/>
          </p:cNvSpPr>
          <p:nvPr>
            <p:ph type="pic" idx="1" hasCustomPrompt="1"/>
          </p:nvPr>
        </p:nvSpPr>
        <p:spPr>
          <a:xfrm>
            <a:off x="721035" y="901758"/>
            <a:ext cx="10586646" cy="5681719"/>
          </a:xfrm>
          <a:prstGeom prst="rect">
            <a:avLst/>
          </a:prstGeo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e-IL" dirty="0"/>
              <a:t>  לחץ כאן להוסיף תמונה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1EE242-3A2B-9B46-87B2-AC191ECB6960}"/>
              </a:ext>
            </a:extLst>
          </p:cNvPr>
          <p:cNvGrpSpPr/>
          <p:nvPr userDrawn="1"/>
        </p:nvGrpSpPr>
        <p:grpSpPr>
          <a:xfrm>
            <a:off x="781297" y="356936"/>
            <a:ext cx="11105903" cy="506326"/>
            <a:chOff x="781297" y="356936"/>
            <a:chExt cx="11105903" cy="50632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0C7E103-ACCC-DA43-9E9D-6FB906FA4F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73247"/>
              <a:ext cx="10769491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4E9F80F-CF67-664D-B4F4-0CA7DCACB628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FEACB6-175B-044B-8C0D-3451E638ABE1}"/>
                </a:ext>
              </a:extLst>
            </p:cNvPr>
            <p:cNvSpPr/>
            <p:nvPr userDrawn="1"/>
          </p:nvSpPr>
          <p:spPr>
            <a:xfrm>
              <a:off x="781297" y="489498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C3CB68-EE0C-7E46-A86B-DBBE43BD0866}"/>
              </a:ext>
            </a:extLst>
          </p:cNvPr>
          <p:cNvGrpSpPr/>
          <p:nvPr userDrawn="1"/>
        </p:nvGrpSpPr>
        <p:grpSpPr>
          <a:xfrm>
            <a:off x="-8156196" y="6042094"/>
            <a:ext cx="10328539" cy="167498"/>
            <a:chOff x="10668248" y="5893696"/>
            <a:chExt cx="10328539" cy="167498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28185FB-96F6-194C-96FC-5664DB14E1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51997" y="5977445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E94E79-9670-0743-916C-74F7BDE1C276}"/>
                </a:ext>
              </a:extLst>
            </p:cNvPr>
            <p:cNvSpPr/>
            <p:nvPr userDrawn="1"/>
          </p:nvSpPr>
          <p:spPr>
            <a:xfrm>
              <a:off x="10668248" y="5893696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>
                <a:solidFill>
                  <a:srgbClr val="FFFFFF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EAD82FA-6CD0-454D-9BDB-225121E5526F}"/>
              </a:ext>
            </a:extLst>
          </p:cNvPr>
          <p:cNvSpPr/>
          <p:nvPr userDrawn="1"/>
        </p:nvSpPr>
        <p:spPr>
          <a:xfrm rot="10800000">
            <a:off x="11513458" y="721339"/>
            <a:ext cx="235719" cy="23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x-non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307165-DA22-2E48-AE86-B78F4110A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3B3B1-726C-944F-8CAD-1F3AF7A7034B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971395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F5DAFE-647E-5C47-B77A-42DA94152FF1}"/>
              </a:ext>
            </a:extLst>
          </p:cNvPr>
          <p:cNvSpPr/>
          <p:nvPr userDrawn="1"/>
        </p:nvSpPr>
        <p:spPr>
          <a:xfrm rot="16200000">
            <a:off x="7721222" y="1868447"/>
            <a:ext cx="205896" cy="2058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22374B-CE66-F844-8273-BE66100E5DC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4984979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8A16B6-C317-B44B-A5BB-C2442F733613}"/>
              </a:ext>
            </a:extLst>
          </p:cNvPr>
          <p:cNvCxnSpPr>
            <a:cxnSpLocks/>
          </p:cNvCxnSpPr>
          <p:nvPr userDrawn="1"/>
        </p:nvCxnSpPr>
        <p:spPr>
          <a:xfrm>
            <a:off x="4093266" y="2367421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CF59D4F-A27F-1C45-8148-635F8893C9C9}"/>
              </a:ext>
            </a:extLst>
          </p:cNvPr>
          <p:cNvSpPr txBox="1"/>
          <p:nvPr userDrawn="1"/>
        </p:nvSpPr>
        <p:spPr>
          <a:xfrm>
            <a:off x="2089302" y="2527608"/>
            <a:ext cx="8013397" cy="1802785"/>
          </a:xfrm>
          <a:prstGeom prst="rect">
            <a:avLst/>
          </a:prstGeom>
          <a:solidFill>
            <a:schemeClr val="accent1"/>
          </a:solidFill>
        </p:spPr>
        <p:txBody>
          <a:bodyPr wrap="square" lIns="251999" tIns="251999" rIns="251999" bIns="251999" rtlCol="0" anchor="ctr">
            <a:spAutoFit/>
          </a:bodyPr>
          <a:lstStyle/>
          <a:p>
            <a:pPr marL="0" algn="ctr" defTabSz="914400" rtl="1" eaLnBrk="1" latinLnBrk="0" hangingPunct="1">
              <a:lnSpc>
                <a:spcPts val="6000"/>
              </a:lnSpc>
            </a:pPr>
            <a:endParaRPr lang="x-none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0459D7-20E2-3642-98A9-F8CB285E36CD}"/>
              </a:ext>
            </a:extLst>
          </p:cNvPr>
          <p:cNvSpPr/>
          <p:nvPr userDrawn="1"/>
        </p:nvSpPr>
        <p:spPr>
          <a:xfrm>
            <a:off x="6692900" y="4828833"/>
            <a:ext cx="3429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47E01A-4A09-7641-BB58-BBF9194A53AE}"/>
              </a:ext>
            </a:extLst>
          </p:cNvPr>
          <p:cNvSpPr/>
          <p:nvPr userDrawn="1"/>
        </p:nvSpPr>
        <p:spPr>
          <a:xfrm>
            <a:off x="2351829" y="4230758"/>
            <a:ext cx="152400" cy="152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4295D9-D842-7B4A-8FAF-A7CB7DC8D8DD}"/>
              </a:ext>
            </a:extLst>
          </p:cNvPr>
          <p:cNvSpPr/>
          <p:nvPr userDrawn="1"/>
        </p:nvSpPr>
        <p:spPr>
          <a:xfrm>
            <a:off x="9684458" y="2447258"/>
            <a:ext cx="152400" cy="15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6EF974-737B-8447-8B60-E57484041E55}"/>
              </a:ext>
            </a:extLst>
          </p:cNvPr>
          <p:cNvGrpSpPr/>
          <p:nvPr userDrawn="1"/>
        </p:nvGrpSpPr>
        <p:grpSpPr>
          <a:xfrm>
            <a:off x="5330952" y="110839"/>
            <a:ext cx="1530097" cy="1525930"/>
            <a:chOff x="8374611" y="4283110"/>
            <a:chExt cx="2300578" cy="22943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3C9321B-CA5C-DA48-9D66-2DB20F93D9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8EBEB4-8814-7540-950F-6A879020CEF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369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377102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8984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1638" y="1928813"/>
            <a:ext cx="9572625" cy="3844925"/>
          </a:xfrm>
        </p:spPr>
        <p:txBody>
          <a:bodyPr>
            <a:normAutofit/>
          </a:bodyPr>
          <a:lstStyle>
            <a:lvl1pPr marL="0" indent="0" algn="r">
              <a:lnSpc>
                <a:spcPts val="4660"/>
              </a:lnSpc>
              <a:buNone/>
              <a:defRPr sz="3600">
                <a:latin typeface="Calibri" panose="020F0502020204030204" pitchFamily="34" charset="0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 לחץ להוסיף סגנון טקסט גדול של תבנית בסיס לחץ להוסיף סגנון טקסט גדול של תבנית בסיס 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1098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228600" marR="0" lvl="0" indent="-228600" algn="r" defTabSz="914400" rtl="1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6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ts val="362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ts val="362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>
                <a:cs typeface="+mn-cs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4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r" rtl="1">
              <a:spcBef>
                <a:spcPts val="800"/>
              </a:spcBef>
              <a:spcAft>
                <a:spcPts val="0"/>
              </a:spcAft>
            </a:pPr>
            <a:r>
              <a:rPr lang="he-IL" sz="4400" b="1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לפניכם מהלך השיעור הכולל (45 דקות סה"כ):</a:t>
            </a:r>
            <a:endParaRPr lang="he-IL" sz="4000" b="1" dirty="0">
              <a:solidFill>
                <a:schemeClr val="dk1"/>
              </a:solidFill>
              <a:latin typeface="Alef"/>
              <a:ea typeface="Alef"/>
              <a:sym typeface="Alef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הצגת נושא השיעור ומה נעשה היום (דקה)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פעילות פתיחה (עד 2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חיבור לידע קודם (עד 2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שלב הלמידה (עד 20 דק')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הקניה 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תרגול 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פתרון התרגול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ניתן לחזור על הרצף פעם- פעמיים במסגרת ה- 20 דק'</a:t>
            </a:r>
          </a:p>
          <a:p>
            <a:pPr marL="800100" lvl="1" indent="-342900" algn="r" rt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סיכום וסוף צילום (עד 5 דק')</a:t>
            </a:r>
          </a:p>
          <a:p>
            <a:pPr marL="342900" lvl="0" indent="-342900" algn="r" rtl="1">
              <a:spcBef>
                <a:spcPts val="800"/>
              </a:spcBef>
              <a:spcAft>
                <a:spcPts val="0"/>
              </a:spcAft>
              <a:buFont typeface="+mj-lt"/>
              <a:buAutoNum type="arabicPeriod"/>
            </a:pPr>
            <a:r>
              <a:rPr lang="he-IL" sz="1200" dirty="0">
                <a:solidFill>
                  <a:schemeClr val="dk1"/>
                </a:solidFill>
                <a:latin typeface="Alef"/>
                <a:ea typeface="Alef"/>
                <a:sym typeface="Alef"/>
              </a:rPr>
              <a:t>משימה עצמאית בנושא השיעור (15 דק')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09B4D34-3A80-3E47-AD1B-393DD9B9B334}"/>
              </a:ext>
            </a:extLst>
          </p:cNvPr>
          <p:cNvSpPr txBox="1">
            <a:spLocks/>
          </p:cNvSpPr>
          <p:nvPr userDrawn="1"/>
        </p:nvSpPr>
        <p:spPr>
          <a:xfrm>
            <a:off x="5492813" y="6272468"/>
            <a:ext cx="1206375" cy="365125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fld id="{4ACF36E0-02F0-C24F-AEDD-AC692C7CD92B}" type="slidenum">
              <a:rPr lang="en-US" smtClean="0">
                <a:solidFill>
                  <a:srgbClr val="4285E3"/>
                </a:solidFill>
                <a:latin typeface="Arial" panose="020B0604020202020204" pitchFamily="34" charset="0"/>
                <a:cs typeface="+mn-cs"/>
              </a:rPr>
              <a:pPr algn="ctr" rtl="1"/>
              <a:t>‹#›</a:t>
            </a:fld>
            <a:endParaRPr lang="en-US" dirty="0">
              <a:solidFill>
                <a:srgbClr val="4285E3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06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r" defTabSz="914400" rtl="1" eaLnBrk="1" latinLnBrk="0" hangingPunct="1">
        <a:lnSpc>
          <a:spcPct val="90000"/>
        </a:lnSpc>
        <a:spcBef>
          <a:spcPts val="800"/>
        </a:spcBef>
        <a:spcAft>
          <a:spcPts val="0"/>
        </a:spcAft>
        <a:buNone/>
        <a:defRPr sz="4400" b="0" i="0" kern="1200">
          <a:solidFill>
            <a:schemeClr val="tx1"/>
          </a:solidFill>
          <a:latin typeface="Sakkal Majalla" panose="02000000000000000000" pitchFamily="2" charset="-78"/>
          <a:ea typeface="Sakkal Majalla" panose="02000000000000000000" pitchFamily="2" charset="-78"/>
          <a:cs typeface="+mn-cs"/>
        </a:defRPr>
      </a:lvl1pPr>
    </p:titleStyle>
    <p:bodyStyle>
      <a:lvl1pPr marL="0" indent="0" algn="r" defTabSz="914400" rtl="1" eaLnBrk="1" latinLnBrk="0" hangingPunct="1">
        <a:lnSpc>
          <a:spcPct val="90000"/>
        </a:lnSpc>
        <a:spcBef>
          <a:spcPts val="800"/>
        </a:spcBef>
        <a:spcAft>
          <a:spcPts val="0"/>
        </a:spcAft>
        <a:buClr>
          <a:schemeClr val="accent2"/>
        </a:buClr>
        <a:buFont typeface="+mj-lt"/>
        <a:buNone/>
        <a:defRPr sz="2800" b="0" i="0" kern="1200">
          <a:solidFill>
            <a:schemeClr val="tx1"/>
          </a:solidFill>
          <a:latin typeface="Sakkal Majalla" panose="02000000000000000000" pitchFamily="2" charset="-78"/>
          <a:ea typeface="+mn-ea"/>
          <a:cs typeface="+mn-cs"/>
        </a:defRPr>
      </a:lvl1pPr>
      <a:lvl2pPr marL="800100" indent="-342900" algn="r" defTabSz="914400" rtl="1" eaLnBrk="1" latinLnBrk="0" hangingPunct="1">
        <a:lnSpc>
          <a:spcPct val="90000"/>
        </a:lnSpc>
        <a:spcBef>
          <a:spcPts val="800"/>
        </a:spcBef>
        <a:buClr>
          <a:schemeClr val="accent2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9DCD4043-663A-1847-8EE6-A9161D3A9908}"/>
              </a:ext>
            </a:extLst>
          </p:cNvPr>
          <p:cNvSpPr txBox="1">
            <a:spLocks/>
          </p:cNvSpPr>
          <p:nvPr userDrawn="1"/>
        </p:nvSpPr>
        <p:spPr>
          <a:xfrm>
            <a:off x="5492813" y="6272468"/>
            <a:ext cx="1206375" cy="365125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fld id="{4ACF36E0-02F0-C24F-AEDD-AC692C7CD92B}" type="slidenum">
              <a:rPr lang="en-US" smtClean="0">
                <a:solidFill>
                  <a:srgbClr val="4285E3"/>
                </a:solidFill>
                <a:latin typeface="Arial" panose="020B0604020202020204" pitchFamily="34" charset="0"/>
                <a:cs typeface="+mn-cs"/>
              </a:rPr>
              <a:pPr algn="ctr" rtl="1"/>
              <a:t>‹#›</a:t>
            </a:fld>
            <a:endParaRPr lang="en-US" dirty="0">
              <a:solidFill>
                <a:srgbClr val="4285E3"/>
              </a:solidFill>
              <a:latin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51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28600" indent="-228600" algn="r" defTabSz="914400" rtl="1" eaLnBrk="1" latinLnBrk="0" hangingPunct="1">
        <a:lnSpc>
          <a:spcPts val="406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r" defTabSz="914400" rtl="1" eaLnBrk="1" latinLnBrk="0" hangingPunct="1">
        <a:lnSpc>
          <a:spcPts val="406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>
          <p15:clr>
            <a:srgbClr val="F26B43"/>
          </p15:clr>
        </p15:guide>
        <p15:guide id="2" orient="horz" pos="75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68C25B-25BC-3D44-BF1A-D4FCCE68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4985F-A51E-924E-9310-276896888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0348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Open Sans Hebrew" pitchFamily="2" charset="-79"/>
          <a:ea typeface="+mn-ea"/>
          <a:cs typeface="Open Sans Hebrew" pitchFamily="2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83" userDrawn="1">
          <p15:clr>
            <a:srgbClr val="F26B43"/>
          </p15:clr>
        </p15:guide>
        <p15:guide id="2" orient="horz" pos="7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353E3-2652-3F44-939F-0BCFCA29D2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ar-SA" dirty="0"/>
              <a:t>درس رياضيّات للصفّ السادس </a:t>
            </a:r>
            <a:endParaRPr lang="x-none" dirty="0"/>
          </a:p>
          <a:p>
            <a:endParaRPr lang="x-none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95366" y="4419771"/>
            <a:ext cx="6411268" cy="649357"/>
          </a:xfrm>
        </p:spPr>
        <p:txBody>
          <a:bodyPr>
            <a:normAutofit/>
          </a:bodyPr>
          <a:lstStyle/>
          <a:p>
            <a:r>
              <a:rPr lang="ar-SA" dirty="0"/>
              <a:t>موضوع الدرس</a:t>
            </a:r>
            <a:r>
              <a:rPr lang="he-IL" dirty="0"/>
              <a:t>:</a:t>
            </a:r>
            <a:r>
              <a:rPr lang="ar-SA" dirty="0"/>
              <a:t>صفات الاجسام</a:t>
            </a:r>
            <a:endParaRPr lang="x-non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16A64C-005C-F64F-B02E-13F57DD4C7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09484" y="6151676"/>
            <a:ext cx="7816850" cy="2147286"/>
          </a:xfrm>
        </p:spPr>
        <p:txBody>
          <a:bodyPr>
            <a:noAutofit/>
          </a:bodyPr>
          <a:lstStyle/>
          <a:p>
            <a:pPr algn="r"/>
            <a:r>
              <a:rPr lang="ar-SA" sz="2400" dirty="0"/>
              <a:t>الرجاء تزوّدوا بـ دفتر وأدوات كتابة</a:t>
            </a:r>
            <a:endParaRPr lang="x-none" sz="2400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F813B7AB-6F21-3441-8779-6DAF0C6E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94709">
            <a:off x="3733675" y="632278"/>
            <a:ext cx="658648" cy="2212383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FD2F8C93-3FB3-4534-9C4B-BEBB9949F13D}"/>
              </a:ext>
            </a:extLst>
          </p:cNvPr>
          <p:cNvSpPr/>
          <p:nvPr/>
        </p:nvSpPr>
        <p:spPr>
          <a:xfrm>
            <a:off x="5462337" y="2129589"/>
            <a:ext cx="5197642" cy="560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51607-E157-47CE-860B-77E0A93DD1B8}"/>
              </a:ext>
            </a:extLst>
          </p:cNvPr>
          <p:cNvSpPr txBox="1"/>
          <p:nvPr/>
        </p:nvSpPr>
        <p:spPr>
          <a:xfrm>
            <a:off x="5811854" y="1979222"/>
            <a:ext cx="44986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sz="4800" dirty="0">
                <a:solidFill>
                  <a:schemeClr val="bg1"/>
                </a:solidFill>
              </a:rPr>
              <a:t>منظومة بثّ قُطريّة</a:t>
            </a:r>
            <a:endParaRPr lang="he-IL" sz="4800" dirty="0">
              <a:solidFill>
                <a:schemeClr val="bg1"/>
              </a:solidFill>
            </a:endParaRP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A9CF02E3-24A7-B54B-A202-9A34EC55A7BB}"/>
              </a:ext>
            </a:extLst>
          </p:cNvPr>
          <p:cNvSpPr txBox="1">
            <a:spLocks/>
          </p:cNvSpPr>
          <p:nvPr/>
        </p:nvSpPr>
        <p:spPr>
          <a:xfrm>
            <a:off x="1895366" y="5071494"/>
            <a:ext cx="5147207" cy="649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+mj-lt"/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0100" indent="-342900" algn="r" defTabSz="914400" rtl="1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dirty="0"/>
              <a:t>مع المعلّم/ ة</a:t>
            </a:r>
            <a:r>
              <a:rPr lang="he-IL" dirty="0"/>
              <a:t>:</a:t>
            </a:r>
            <a:r>
              <a:rPr lang="ar-SA" dirty="0"/>
              <a:t> مصطفى جبارين</a:t>
            </a:r>
          </a:p>
        </p:txBody>
      </p:sp>
    </p:spTree>
    <p:extLst>
      <p:ext uri="{BB962C8B-B14F-4D97-AF65-F5344CB8AC3E}">
        <p14:creationId xmlns:p14="http://schemas.microsoft.com/office/powerpoint/2010/main" val="26779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منشور رباعي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476375"/>
            <a:ext cx="12120880" cy="1520825"/>
          </a:xfrm>
        </p:spPr>
        <p:txBody>
          <a:bodyPr>
            <a:normAutofit/>
          </a:bodyPr>
          <a:lstStyle/>
          <a:p>
            <a:endParaRPr lang="ar-SA" dirty="0"/>
          </a:p>
          <a:p>
            <a:r>
              <a:rPr lang="ar-SA" dirty="0"/>
              <a:t>قاعدته رباعية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BC65FCE-F7F6-416D-8B8E-5EDB8571A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1874036"/>
            <a:ext cx="4121467" cy="20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ارسم منشور ثلاثى او رباعى مع هذا البرنامج - منتديات يزيد التعليمية">
            <a:extLst>
              <a:ext uri="{FF2B5EF4-FFF2-40B4-BE49-F238E27FC236}">
                <a16:creationId xmlns:a16="http://schemas.microsoft.com/office/drawing/2014/main" id="{21A4E695-EB02-444D-8AD8-BE4EE3567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431006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97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AB885C4-14A1-46F3-82CA-D2EBA78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1638" y="1928813"/>
            <a:ext cx="9572625" cy="926147"/>
          </a:xfrm>
        </p:spPr>
        <p:txBody>
          <a:bodyPr>
            <a:normAutofit/>
          </a:bodyPr>
          <a:lstStyle/>
          <a:p>
            <a:r>
              <a:rPr lang="ar-SA" dirty="0"/>
              <a:t>قاعدته سداسية </a:t>
            </a:r>
            <a:endParaRPr lang="en-US" dirty="0"/>
          </a:p>
        </p:txBody>
      </p:sp>
      <p:sp>
        <p:nvSpPr>
          <p:cNvPr id="3" name="כותרת 2">
            <a:extLst>
              <a:ext uri="{FF2B5EF4-FFF2-40B4-BE49-F238E27FC236}">
                <a16:creationId xmlns:a16="http://schemas.microsoft.com/office/drawing/2014/main" id="{0CA59E7E-E729-40B8-AF2E-40DF42E6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منشور سداسي</a:t>
            </a:r>
            <a:endParaRPr lang="en-US" dirty="0"/>
          </a:p>
        </p:txBody>
      </p:sp>
      <p:pic>
        <p:nvPicPr>
          <p:cNvPr id="4" name="Picture 6" descr="תוצאת תמונה עבור שעון חול מצויר">
            <a:extLst>
              <a:ext uri="{FF2B5EF4-FFF2-40B4-BE49-F238E27FC236}">
                <a16:creationId xmlns:a16="http://schemas.microsoft.com/office/drawing/2014/main" id="{E9051E50-6E2A-44B9-B680-075DF290EA4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منطقة الأساس 6 من المنشور الفحم. كيفية العثور على حجم المنشور ...">
            <a:extLst>
              <a:ext uri="{FF2B5EF4-FFF2-40B4-BE49-F238E27FC236}">
                <a16:creationId xmlns:a16="http://schemas.microsoft.com/office/drawing/2014/main" id="{79188BB7-8479-4D70-8892-F19B863F7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05" y="1741687"/>
            <a:ext cx="2919815" cy="24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المنشور السداسي صافي الشكل ، الشكل السداسي PNG">
            <a:extLst>
              <a:ext uri="{FF2B5EF4-FFF2-40B4-BE49-F238E27FC236}">
                <a16:creationId xmlns:a16="http://schemas.microsoft.com/office/drawing/2014/main" id="{274831E9-A8B9-48F8-BE9B-22FF32C45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966" y="3125152"/>
            <a:ext cx="3008154" cy="300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41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اكمل الجدول التالي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928813"/>
            <a:ext cx="12120880" cy="5061267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1DE0CAF2-450F-4AC4-B75B-101CD78B1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38727"/>
              </p:ext>
            </p:extLst>
          </p:nvPr>
        </p:nvGraphicFramePr>
        <p:xfrm>
          <a:off x="4450080" y="2416386"/>
          <a:ext cx="6835510" cy="3534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5915">
                  <a:extLst>
                    <a:ext uri="{9D8B030D-6E8A-4147-A177-3AD203B41FA5}">
                      <a16:colId xmlns:a16="http://schemas.microsoft.com/office/drawing/2014/main" val="854369368"/>
                    </a:ext>
                  </a:extLst>
                </a:gridCol>
                <a:gridCol w="4169595">
                  <a:extLst>
                    <a:ext uri="{9D8B030D-6E8A-4147-A177-3AD203B41FA5}">
                      <a16:colId xmlns:a16="http://schemas.microsoft.com/office/drawing/2014/main" val="960756196"/>
                    </a:ext>
                  </a:extLst>
                </a:gridCol>
              </a:tblGrid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الرؤوس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اسم المنشور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48632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ثلاثي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86507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377094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خماسي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625555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سباعي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76808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عشري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88540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القانون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272"/>
                  </a:ext>
                </a:extLst>
              </a:tr>
            </a:tbl>
          </a:graphicData>
        </a:graphic>
      </p:graphicFrame>
      <p:pic>
        <p:nvPicPr>
          <p:cNvPr id="7" name="תמונה 6">
            <a:extLst>
              <a:ext uri="{FF2B5EF4-FFF2-40B4-BE49-F238E27FC236}">
                <a16:creationId xmlns:a16="http://schemas.microsoft.com/office/drawing/2014/main" id="{857F312A-92ED-4D02-87BE-6970457AB3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1" y="2347102"/>
            <a:ext cx="3876040" cy="3672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97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اكمل الجدول التالي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928813"/>
            <a:ext cx="12120880" cy="5061267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1DE0CAF2-450F-4AC4-B75B-101CD78B1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390275"/>
              </p:ext>
            </p:extLst>
          </p:nvPr>
        </p:nvGraphicFramePr>
        <p:xfrm>
          <a:off x="3870960" y="2416386"/>
          <a:ext cx="7719430" cy="3852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080">
                  <a:extLst>
                    <a:ext uri="{9D8B030D-6E8A-4147-A177-3AD203B41FA5}">
                      <a16:colId xmlns:a16="http://schemas.microsoft.com/office/drawing/2014/main" val="1113754875"/>
                    </a:ext>
                  </a:extLst>
                </a:gridCol>
                <a:gridCol w="2521620">
                  <a:extLst>
                    <a:ext uri="{9D8B030D-6E8A-4147-A177-3AD203B41FA5}">
                      <a16:colId xmlns:a16="http://schemas.microsoft.com/office/drawing/2014/main" val="854369368"/>
                    </a:ext>
                  </a:extLst>
                </a:gridCol>
                <a:gridCol w="2779730">
                  <a:extLst>
                    <a:ext uri="{9D8B030D-6E8A-4147-A177-3AD203B41FA5}">
                      <a16:colId xmlns:a16="http://schemas.microsoft.com/office/drawing/2014/main" val="960756196"/>
                    </a:ext>
                  </a:extLst>
                </a:gridCol>
              </a:tblGrid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الوجوه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الرؤوس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اسم المنشور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48632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ثلاثي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86507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377094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خماسي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625555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سباعي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76808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عشري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88540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b="1" dirty="0"/>
                        <a:t> عدد رؤوس القاعدة  </a:t>
                      </a:r>
                      <a:r>
                        <a:rPr lang="en-US" sz="2400" b="1" dirty="0"/>
                        <a:t>x</a:t>
                      </a:r>
                      <a:r>
                        <a:rPr lang="ar-SA" sz="2400" b="1" dirty="0"/>
                        <a:t> 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القانون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272"/>
                  </a:ext>
                </a:extLst>
              </a:tr>
            </a:tbl>
          </a:graphicData>
        </a:graphic>
      </p:graphicFrame>
      <p:pic>
        <p:nvPicPr>
          <p:cNvPr id="5" name="תמונה 4">
            <a:extLst>
              <a:ext uri="{FF2B5EF4-FFF2-40B4-BE49-F238E27FC236}">
                <a16:creationId xmlns:a16="http://schemas.microsoft.com/office/drawing/2014/main" id="{F5009197-3519-4341-B93B-F3BE4F9575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1" y="2839720"/>
            <a:ext cx="3198228" cy="2627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921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اكمل الجدول التالي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3738879" y="3451532"/>
            <a:ext cx="10720245" cy="4054169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1DE0CAF2-450F-4AC4-B75B-101CD78B1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242572"/>
              </p:ext>
            </p:extLst>
          </p:nvPr>
        </p:nvGraphicFramePr>
        <p:xfrm>
          <a:off x="4226560" y="2416386"/>
          <a:ext cx="7059029" cy="3242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3010">
                  <a:extLst>
                    <a:ext uri="{9D8B030D-6E8A-4147-A177-3AD203B41FA5}">
                      <a16:colId xmlns:a16="http://schemas.microsoft.com/office/drawing/2014/main" val="1113754875"/>
                    </a:ext>
                  </a:extLst>
                </a:gridCol>
                <a:gridCol w="2838750">
                  <a:extLst>
                    <a:ext uri="{9D8B030D-6E8A-4147-A177-3AD203B41FA5}">
                      <a16:colId xmlns:a16="http://schemas.microsoft.com/office/drawing/2014/main" val="854369368"/>
                    </a:ext>
                  </a:extLst>
                </a:gridCol>
                <a:gridCol w="1867269">
                  <a:extLst>
                    <a:ext uri="{9D8B030D-6E8A-4147-A177-3AD203B41FA5}">
                      <a16:colId xmlns:a16="http://schemas.microsoft.com/office/drawing/2014/main" val="960756196"/>
                    </a:ext>
                  </a:extLst>
                </a:gridCol>
              </a:tblGrid>
              <a:tr h="369934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الوجوه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الرؤوس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اسم المنشور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48632"/>
                  </a:ext>
                </a:extLst>
              </a:tr>
              <a:tr h="396283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ثلاثي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86507"/>
                  </a:ext>
                </a:extLst>
              </a:tr>
              <a:tr h="396283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377094"/>
                  </a:ext>
                </a:extLst>
              </a:tr>
              <a:tr h="396283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خماسي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625555"/>
                  </a:ext>
                </a:extLst>
              </a:tr>
              <a:tr h="396283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سباعي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76808"/>
                  </a:ext>
                </a:extLst>
              </a:tr>
              <a:tr h="396283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عشري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88540"/>
                  </a:ext>
                </a:extLst>
              </a:tr>
              <a:tr h="8913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/>
                        <a:t> عدد رؤوس القاعدة  </a:t>
                      </a:r>
                      <a:r>
                        <a:rPr lang="en-US" sz="2400" b="1" dirty="0"/>
                        <a:t>x</a:t>
                      </a:r>
                      <a:r>
                        <a:rPr lang="ar-SA" sz="2400" b="1" dirty="0"/>
                        <a:t> 2</a:t>
                      </a:r>
                      <a:endParaRPr lang="en-US" sz="2400" b="1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القانون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272"/>
                  </a:ext>
                </a:extLst>
              </a:tr>
            </a:tbl>
          </a:graphicData>
        </a:graphic>
      </p:graphicFrame>
      <p:pic>
        <p:nvPicPr>
          <p:cNvPr id="5122" name="Picture 2" descr="موشور ثماني‎ - YouTube">
            <a:extLst>
              <a:ext uri="{FF2B5EF4-FFF2-40B4-BE49-F238E27FC236}">
                <a16:creationId xmlns:a16="http://schemas.microsoft.com/office/drawing/2014/main" id="{F55959D2-DFA9-4D36-9E1C-D67814021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6361"/>
            <a:ext cx="4043680" cy="303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29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اكمل الجدول التالي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928813"/>
            <a:ext cx="12120880" cy="5061267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1DE0CAF2-450F-4AC4-B75B-101CD78B1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810273"/>
              </p:ext>
            </p:extLst>
          </p:nvPr>
        </p:nvGraphicFramePr>
        <p:xfrm>
          <a:off x="2946400" y="2416386"/>
          <a:ext cx="8339192" cy="412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798">
                  <a:extLst>
                    <a:ext uri="{9D8B030D-6E8A-4147-A177-3AD203B41FA5}">
                      <a16:colId xmlns:a16="http://schemas.microsoft.com/office/drawing/2014/main" val="393334194"/>
                    </a:ext>
                  </a:extLst>
                </a:gridCol>
                <a:gridCol w="2084798">
                  <a:extLst>
                    <a:ext uri="{9D8B030D-6E8A-4147-A177-3AD203B41FA5}">
                      <a16:colId xmlns:a16="http://schemas.microsoft.com/office/drawing/2014/main" val="1113754875"/>
                    </a:ext>
                  </a:extLst>
                </a:gridCol>
                <a:gridCol w="2084798">
                  <a:extLst>
                    <a:ext uri="{9D8B030D-6E8A-4147-A177-3AD203B41FA5}">
                      <a16:colId xmlns:a16="http://schemas.microsoft.com/office/drawing/2014/main" val="854369368"/>
                    </a:ext>
                  </a:extLst>
                </a:gridCol>
                <a:gridCol w="2084798">
                  <a:extLst>
                    <a:ext uri="{9D8B030D-6E8A-4147-A177-3AD203B41FA5}">
                      <a16:colId xmlns:a16="http://schemas.microsoft.com/office/drawing/2014/main" val="960756196"/>
                    </a:ext>
                  </a:extLst>
                </a:gridCol>
              </a:tblGrid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الأضلاع / حرف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الوجوه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الرؤوس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اسم المنشور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48632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ثلاثي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86507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377094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خماسي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625555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سباعي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76808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عشري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88540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/>
                        <a:t> عدد رؤوس القاعدة  </a:t>
                      </a:r>
                      <a:r>
                        <a:rPr lang="en-US" sz="2400" b="1" dirty="0"/>
                        <a:t>x</a:t>
                      </a:r>
                      <a:r>
                        <a:rPr lang="ar-SA" sz="2400" b="1" dirty="0"/>
                        <a:t> 2</a:t>
                      </a:r>
                      <a:endParaRPr lang="en-US" sz="2400" b="1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القانون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07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902A003-9787-4528-8AC7-7C7446E8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اكمل الجدول التالي</a:t>
            </a:r>
            <a:endParaRPr lang="en-US" dirty="0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F40917D6-21B8-4952-A3B9-70A6D92C91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121" y="1928813"/>
            <a:ext cx="12120880" cy="5061267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1DE0CAF2-450F-4AC4-B75B-101CD78B1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038198"/>
              </p:ext>
            </p:extLst>
          </p:nvPr>
        </p:nvGraphicFramePr>
        <p:xfrm>
          <a:off x="2946400" y="2416386"/>
          <a:ext cx="8339192" cy="383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120">
                  <a:extLst>
                    <a:ext uri="{9D8B030D-6E8A-4147-A177-3AD203B41FA5}">
                      <a16:colId xmlns:a16="http://schemas.microsoft.com/office/drawing/2014/main" val="356596824"/>
                    </a:ext>
                  </a:extLst>
                </a:gridCol>
                <a:gridCol w="2367280">
                  <a:extLst>
                    <a:ext uri="{9D8B030D-6E8A-4147-A177-3AD203B41FA5}">
                      <a16:colId xmlns:a16="http://schemas.microsoft.com/office/drawing/2014/main" val="1113754875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854369368"/>
                    </a:ext>
                  </a:extLst>
                </a:gridCol>
                <a:gridCol w="1887592">
                  <a:extLst>
                    <a:ext uri="{9D8B030D-6E8A-4147-A177-3AD203B41FA5}">
                      <a16:colId xmlns:a16="http://schemas.microsoft.com/office/drawing/2014/main" val="960756196"/>
                    </a:ext>
                  </a:extLst>
                </a:gridCol>
              </a:tblGrid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الاضلاع / حرف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الوجوه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عدد الرؤوس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اسم المنشور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48632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ثلاثي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86507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رباعي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377094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خماسي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625555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سباعي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676808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عشري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88540"/>
                  </a:ext>
                </a:extLst>
              </a:tr>
              <a:tr h="5048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b="1" dirty="0"/>
                        <a:t>نوع المنشور + 2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/>
                        <a:t> عدد رؤوس القاعدة  </a:t>
                      </a:r>
                      <a:r>
                        <a:rPr lang="en-US" sz="2000" b="1" dirty="0"/>
                        <a:t>x</a:t>
                      </a:r>
                      <a:r>
                        <a:rPr lang="ar-SA" sz="2000" b="1" dirty="0"/>
                        <a:t> 2</a:t>
                      </a:r>
                      <a:endParaRPr lang="en-US" sz="2000" b="1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/>
                        <a:t>القانون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5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71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76B4EED-3CE7-4C57-A2E4-B309B9046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نركز الان على الصندوق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888477B-E9F4-411A-B2F3-9249D8ADB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66775"/>
          </a:xfrm>
        </p:spPr>
        <p:txBody>
          <a:bodyPr>
            <a:normAutofit/>
          </a:bodyPr>
          <a:lstStyle/>
          <a:p>
            <a:r>
              <a:rPr lang="ar-SA" sz="4000" b="1" dirty="0"/>
              <a:t>منشور رباعي قائم</a:t>
            </a:r>
            <a:endParaRPr lang="en-US" sz="4000" b="1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A0975647-28D6-47DC-AF58-95F4D547877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" y="1702124"/>
            <a:ext cx="5596890" cy="3676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372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1903033-9F0D-4A3F-85B8-76760A31A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سؤال تحدي</a:t>
            </a:r>
            <a:endParaRPr lang="en-US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85AC876-0775-4C62-8672-A94743BC2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0" y="1825625"/>
            <a:ext cx="4587240" cy="3264535"/>
          </a:xfrm>
        </p:spPr>
        <p:txBody>
          <a:bodyPr/>
          <a:lstStyle/>
          <a:p>
            <a:r>
              <a:rPr lang="ar-SA" dirty="0"/>
              <a:t>مع ريم سلك طوله 30 سم</a:t>
            </a:r>
          </a:p>
          <a:p>
            <a:r>
              <a:rPr lang="ar-SA" dirty="0"/>
              <a:t>تريد بناء صندوق اطواله كما يلي</a:t>
            </a:r>
          </a:p>
          <a:p>
            <a:r>
              <a:rPr lang="ar-SA" dirty="0"/>
              <a:t>1- طوله 5 سم</a:t>
            </a:r>
          </a:p>
          <a:p>
            <a:r>
              <a:rPr lang="ar-SA" dirty="0"/>
              <a:t>2- عمقه " عرضه" 3 سم</a:t>
            </a:r>
          </a:p>
          <a:p>
            <a:r>
              <a:rPr lang="ar-SA" dirty="0"/>
              <a:t>3- ارتفاعه 2 سم </a:t>
            </a:r>
          </a:p>
          <a:p>
            <a:endParaRPr lang="en-US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F66C3337-1F98-4940-B919-3330F35DA90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86" y="894080"/>
            <a:ext cx="6371414" cy="44694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D2174A3F-E084-4985-AB3A-6796CCDA8239}"/>
              </a:ext>
            </a:extLst>
          </p:cNvPr>
          <p:cNvSpPr txBox="1"/>
          <p:nvPr/>
        </p:nvSpPr>
        <p:spPr>
          <a:xfrm>
            <a:off x="2174240" y="4129404"/>
            <a:ext cx="904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>
                <a:solidFill>
                  <a:schemeClr val="accent2"/>
                </a:solidFill>
              </a:rPr>
              <a:t>5 سم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47DEA763-0F73-425C-AF34-FE083AE8DD12}"/>
              </a:ext>
            </a:extLst>
          </p:cNvPr>
          <p:cNvSpPr txBox="1"/>
          <p:nvPr/>
        </p:nvSpPr>
        <p:spPr>
          <a:xfrm>
            <a:off x="4653280" y="3429000"/>
            <a:ext cx="904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/>
              <a:t>3 سم</a:t>
            </a:r>
            <a:endParaRPr lang="en-US" sz="2800" b="1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E32D1831-E21C-4259-B83E-DEF6DE45F6B5}"/>
              </a:ext>
            </a:extLst>
          </p:cNvPr>
          <p:cNvSpPr txBox="1"/>
          <p:nvPr/>
        </p:nvSpPr>
        <p:spPr>
          <a:xfrm>
            <a:off x="3184613" y="2910840"/>
            <a:ext cx="97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>
                <a:solidFill>
                  <a:srgbClr val="00B050"/>
                </a:solidFill>
              </a:rPr>
              <a:t>2 سم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8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55574" y="6127369"/>
            <a:ext cx="359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shutterstock.com </a:t>
            </a:r>
            <a:r>
              <a:rPr lang="ar-SA" dirty="0">
                <a:solidFill>
                  <a:srgbClr val="FFFFFF"/>
                </a:solidFill>
              </a:rPr>
              <a:t> الرسوم التوضيحيّة: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791BE448-248B-48EF-8728-AC972D480DAC}"/>
              </a:ext>
            </a:extLst>
          </p:cNvPr>
          <p:cNvSpPr/>
          <p:nvPr/>
        </p:nvSpPr>
        <p:spPr>
          <a:xfrm>
            <a:off x="2358189" y="2748727"/>
            <a:ext cx="7419474" cy="15706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E06D3-744A-4A8A-B133-1DE08C15C410}"/>
              </a:ext>
            </a:extLst>
          </p:cNvPr>
          <p:cNvSpPr txBox="1"/>
          <p:nvPr/>
        </p:nvSpPr>
        <p:spPr>
          <a:xfrm>
            <a:off x="1762401" y="2478892"/>
            <a:ext cx="7915726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6600" dirty="0">
                <a:solidFill>
                  <a:srgbClr val="FFFFFF"/>
                </a:solidFill>
              </a:rPr>
              <a:t>شكرًا لكم على مشاهدة البثّ</a:t>
            </a:r>
            <a:endParaRPr lang="he-IL" sz="6600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0CE4F9-D72B-4CA4-810A-564F1740636F}"/>
              </a:ext>
            </a:extLst>
          </p:cNvPr>
          <p:cNvSpPr txBox="1"/>
          <p:nvPr/>
        </p:nvSpPr>
        <p:spPr>
          <a:xfrm>
            <a:off x="2141171" y="3592165"/>
            <a:ext cx="6869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>
                <a:solidFill>
                  <a:srgbClr val="FFFFFF"/>
                </a:solidFill>
              </a:rPr>
              <a:t>إنتاج مطاح، لصالح وزارة التربية والتعليم</a:t>
            </a:r>
            <a:r>
              <a:rPr lang="ar-SA" dirty="0">
                <a:solidFill>
                  <a:srgbClr val="424242"/>
                </a:solidFill>
              </a:rPr>
              <a:t> </a:t>
            </a:r>
            <a:endParaRPr lang="he-IL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2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141684-0310-9045-8FE5-875F7B59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سنتعلّم اليوم؟</a:t>
            </a:r>
            <a:endParaRPr lang="x-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29BB97-9D9B-B04B-A130-6148BC78D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/>
              <a:t> </a:t>
            </a:r>
            <a:r>
              <a:rPr lang="ar-SA" dirty="0">
                <a:solidFill>
                  <a:srgbClr val="424242"/>
                </a:solidFill>
              </a:rPr>
              <a:t>فعّاليّة الافتتاحيّة بإيجاز شديد (أحجيّة/ لعبة)</a:t>
            </a:r>
            <a:endParaRPr lang="he-I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/>
              <a:t> </a:t>
            </a:r>
            <a:r>
              <a:rPr lang="ar-SA" dirty="0">
                <a:solidFill>
                  <a:srgbClr val="424242"/>
                </a:solidFill>
              </a:rPr>
              <a:t>ماذا ستتعلّمون في هذا الدرس تصنيف </a:t>
            </a:r>
            <a:r>
              <a:rPr lang="ar-SA" dirty="0" err="1">
                <a:solidFill>
                  <a:srgbClr val="424242"/>
                </a:solidFill>
              </a:rPr>
              <a:t>الاجسا</a:t>
            </a:r>
            <a:r>
              <a:rPr lang="ar-SA" dirty="0">
                <a:solidFill>
                  <a:srgbClr val="424242"/>
                </a:solidFill>
              </a:rPr>
              <a:t>, صفات ومميزات؟</a:t>
            </a:r>
            <a:endParaRPr lang="he-I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/>
              <a:t> </a:t>
            </a:r>
            <a:r>
              <a:rPr lang="ar-SA" dirty="0">
                <a:solidFill>
                  <a:srgbClr val="424242"/>
                </a:solidFill>
              </a:rPr>
              <a:t>إجمال موجز للدرس</a:t>
            </a:r>
            <a:endParaRPr lang="he-I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ar-SA" dirty="0">
                <a:solidFill>
                  <a:srgbClr val="424242"/>
                </a:solidFill>
              </a:rPr>
              <a:t>مهمّة للتدرّب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e-I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7952BE-2EAD-6146-A1DB-1E0A94AD1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57618">
            <a:off x="290049" y="269606"/>
            <a:ext cx="1468977" cy="973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39C5F-83A3-8449-9FEF-5203C8AED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22" y="5810250"/>
            <a:ext cx="20828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2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8CDB7D-7B3E-EF45-982F-5AD11633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يجب أن نحضّر للحصّة؟ </a:t>
            </a:r>
            <a:endParaRPr lang="x-none" dirty="0"/>
          </a:p>
        </p:txBody>
      </p:sp>
      <p:pic>
        <p:nvPicPr>
          <p:cNvPr id="8" name="Picture 3" descr="https://lh5.googleusercontent.com/7xQchnRuOUJbyFAyyHdllavqvQUFOSCV7l5Kzy1Rmeboi9xefgg8yDF0ng5ESkxi3tC9_i9ER1BmBYOOTMhmhaxTzBz8ILJQxn_c__0Qg9cKcVB64VGmWAAtIhTRT7NF">
            <a:extLst>
              <a:ext uri="{FF2B5EF4-FFF2-40B4-BE49-F238E27FC236}">
                <a16:creationId xmlns:a16="http://schemas.microsoft.com/office/drawing/2014/main" id="{A4B69755-66B7-4BD3-B22A-3EF8B5DE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377" y="1936623"/>
            <a:ext cx="2398743" cy="371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lh4.googleusercontent.com/iGTl96Eygo7-oid1H3ZWWYhb5HWAynyOs2KLWGGMeuEgHeu4cFLof2g-jYLOscV4q-879K-lfjkP4Swnmj_UGZsWTDspF4AbUz1XGd30Tf1KKpiEXhvx6NLF17Q1F5VY">
            <a:extLst>
              <a:ext uri="{FF2B5EF4-FFF2-40B4-BE49-F238E27FC236}">
                <a16:creationId xmlns:a16="http://schemas.microsoft.com/office/drawing/2014/main" id="{FBFC260D-BF96-439A-8693-6B40C73C2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23135" y="3018438"/>
            <a:ext cx="3719539" cy="155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s://lh4.googleusercontent.com/8FRkycPXoj7UiB9dvl8WfvE_rPOmNvworJ3hEUUExH908Pyx1w8Shtg70_9YIyrxXZu2Q5tvXMslWX6PBLNTleMKYZ5Wgwd4UNNj4iBwA-K5B6WNBJ5WFRNSOF3busg5">
            <a:extLst>
              <a:ext uri="{FF2B5EF4-FFF2-40B4-BE49-F238E27FC236}">
                <a16:creationId xmlns:a16="http://schemas.microsoft.com/office/drawing/2014/main" id="{A59DF638-BBDF-4FF6-8918-42D9A5F05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242" y="1862655"/>
            <a:ext cx="2301745" cy="379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ما الذي نعرفه من قبلُ؟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F04B4FE6-B116-4F47-BDB1-089CD5552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6631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0A66F4B5-71F8-4CBD-95CB-EA728B88C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0568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6148CE5E-333C-4AB8-B9E9-DDDBC5290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27AB1886-469E-4873-A841-8D09E482D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3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98806ACB-B27A-4AE8-86B0-982DBAA79E5E}"/>
              </a:ext>
            </a:extLst>
          </p:cNvPr>
          <p:cNvSpPr txBox="1"/>
          <p:nvPr/>
        </p:nvSpPr>
        <p:spPr>
          <a:xfrm>
            <a:off x="5638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6" descr="תוצאת תמונה עבור שעון חול מצויר">
            <a:extLst>
              <a:ext uri="{FF2B5EF4-FFF2-40B4-BE49-F238E27FC236}">
                <a16:creationId xmlns:a16="http://schemas.microsoft.com/office/drawing/2014/main" id="{7EBBC062-4A27-4D91-999D-7F9C5A41555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תמונה 13">
            <a:extLst>
              <a:ext uri="{FF2B5EF4-FFF2-40B4-BE49-F238E27FC236}">
                <a16:creationId xmlns:a16="http://schemas.microsoft.com/office/drawing/2014/main" id="{FE0F7BB1-1844-435D-80B7-9A893AF2B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48496" y="1766719"/>
            <a:ext cx="1524213" cy="2410161"/>
          </a:xfrm>
          <a:prstGeom prst="rect">
            <a:avLst/>
          </a:prstGeom>
        </p:spPr>
      </p:pic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294463C0-6F1E-4912-BFA5-9EDA4B2662D1}"/>
              </a:ext>
            </a:extLst>
          </p:cNvPr>
          <p:cNvSpPr txBox="1"/>
          <p:nvPr/>
        </p:nvSpPr>
        <p:spPr>
          <a:xfrm>
            <a:off x="6388435" y="1940827"/>
            <a:ext cx="5298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 dirty="0"/>
              <a:t>الجسم ثلاثي ابعاد</a:t>
            </a:r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9A6329CA-8887-49B1-A3CB-03DCCFA5FC72}"/>
              </a:ext>
            </a:extLst>
          </p:cNvPr>
          <p:cNvSpPr txBox="1"/>
          <p:nvPr/>
        </p:nvSpPr>
        <p:spPr>
          <a:xfrm>
            <a:off x="6388435" y="3590693"/>
            <a:ext cx="42386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 dirty="0"/>
              <a:t>تعريف علمي </a:t>
            </a:r>
          </a:p>
          <a:p>
            <a:r>
              <a:rPr lang="ar-SA" sz="4800" b="1" dirty="0"/>
              <a:t>كل شيء يشغل حيزا " مكان"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1199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1AFFA1F-50A1-CC45-96F8-BD150ABF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الآن سنتعلّم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447C36-6132-374D-A58E-2AEC5E22D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760" y="1847850"/>
            <a:ext cx="11318240" cy="1724025"/>
          </a:xfrm>
        </p:spPr>
        <p:txBody>
          <a:bodyPr>
            <a:normAutofit/>
          </a:bodyPr>
          <a:lstStyle/>
          <a:p>
            <a:r>
              <a:rPr lang="ar-SA" dirty="0"/>
              <a:t>اجمع من حولك اجساما مختلفة</a:t>
            </a:r>
          </a:p>
          <a:p>
            <a:r>
              <a:rPr lang="ar-SA" dirty="0"/>
              <a:t>مثل كأس, علبة, علبة ذرة, علبة حلوى</a:t>
            </a:r>
            <a:endParaRPr lang="he-I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16805B-847F-B044-A135-079AF54E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46" y="13562"/>
            <a:ext cx="1017545" cy="1070700"/>
          </a:xfrm>
          <a:prstGeom prst="rect">
            <a:avLst/>
          </a:prstGeom>
        </p:spPr>
      </p:pic>
      <p:sp>
        <p:nvSpPr>
          <p:cNvPr id="2" name="תיבת טקסט 1">
            <a:extLst>
              <a:ext uri="{FF2B5EF4-FFF2-40B4-BE49-F238E27FC236}">
                <a16:creationId xmlns:a16="http://schemas.microsoft.com/office/drawing/2014/main" id="{0E147A75-DEC0-4F5C-BC52-5AF9632ACD9B}"/>
              </a:ext>
            </a:extLst>
          </p:cNvPr>
          <p:cNvSpPr txBox="1"/>
          <p:nvPr/>
        </p:nvSpPr>
        <p:spPr>
          <a:xfrm>
            <a:off x="1333501" y="3829050"/>
            <a:ext cx="992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200" b="1" dirty="0"/>
              <a:t>حاول ان توزع هذه الاجسام الى مجموعان؟ اشرح فكرتك لهذا التصنيف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8650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فكرتي ؟</a:t>
            </a:r>
            <a:endParaRPr lang="he-IL" dirty="0"/>
          </a:p>
        </p:txBody>
      </p:sp>
      <p:pic>
        <p:nvPicPr>
          <p:cNvPr id="30" name="Picture 6" descr="תוצאת תמונה עבור שעון חול מצויר">
            <a:extLst>
              <a:ext uri="{FF2B5EF4-FFF2-40B4-BE49-F238E27FC236}">
                <a16:creationId xmlns:a16="http://schemas.microsoft.com/office/drawing/2014/main" id="{C1061185-5451-48E3-8466-94B7EC80E57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8345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45765011-1EE4-4B16-BA22-703D00F08B80}"/>
              </a:ext>
            </a:extLst>
          </p:cNvPr>
          <p:cNvSpPr txBox="1"/>
          <p:nvPr/>
        </p:nvSpPr>
        <p:spPr>
          <a:xfrm>
            <a:off x="8020050" y="1984917"/>
            <a:ext cx="3736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b="1" dirty="0"/>
              <a:t>اجسام متعددة الوجوه</a:t>
            </a:r>
            <a:endParaRPr lang="en-US" dirty="0"/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79AA690-71EC-427C-883D-4DBBEE83601A}"/>
              </a:ext>
            </a:extLst>
          </p:cNvPr>
          <p:cNvSpPr txBox="1"/>
          <p:nvPr/>
        </p:nvSpPr>
        <p:spPr>
          <a:xfrm>
            <a:off x="7221590" y="4409245"/>
            <a:ext cx="4535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200" b="1" dirty="0"/>
              <a:t>اجسام غير متعددة الوجوه</a:t>
            </a:r>
            <a:endParaRPr lang="en-US" sz="3200" b="1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72EC4AD-C9C0-4745-80F4-C3EDEF3A7F63}"/>
              </a:ext>
            </a:extLst>
          </p:cNvPr>
          <p:cNvSpPr txBox="1"/>
          <p:nvPr/>
        </p:nvSpPr>
        <p:spPr>
          <a:xfrm>
            <a:off x="6953249" y="2924175"/>
            <a:ext cx="511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b="1" dirty="0"/>
              <a:t>هو الجسم الذي وجوهه مضلعات</a:t>
            </a:r>
            <a:endParaRPr lang="en-US" sz="3600" b="1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2EE2FF91-96AD-415D-91CB-92943DC4C624}"/>
              </a:ext>
            </a:extLst>
          </p:cNvPr>
          <p:cNvSpPr txBox="1"/>
          <p:nvPr/>
        </p:nvSpPr>
        <p:spPr>
          <a:xfrm>
            <a:off x="6496050" y="5210175"/>
            <a:ext cx="5260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/>
              <a:t>هي كل الاجسام الغير متعددة الوجوه</a:t>
            </a:r>
            <a:endParaRPr lang="en-US" sz="3200" b="1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2571D89E-0F0A-4DC4-B6A7-507E9A46B86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794842"/>
            <a:ext cx="4838701" cy="192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الاسطوانة - رياضيات - الهام">
            <a:extLst>
              <a:ext uri="{FF2B5EF4-FFF2-40B4-BE49-F238E27FC236}">
                <a16:creationId xmlns:a16="http://schemas.microsoft.com/office/drawing/2014/main" id="{25C347AC-6C3E-4317-8FF3-93D22F2B8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39" y="3962400"/>
            <a:ext cx="2097211" cy="192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قانون حساب حجم المخروط - موضوع">
            <a:extLst>
              <a:ext uri="{FF2B5EF4-FFF2-40B4-BE49-F238E27FC236}">
                <a16:creationId xmlns:a16="http://schemas.microsoft.com/office/drawing/2014/main" id="{B7C5C22B-9CCD-41E1-BBDE-85D4A6C8B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165" y="4268860"/>
            <a:ext cx="31051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04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97AA63-1A63-0247-B9BE-332BC3D6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مصطلحات متعددة الوجوه</a:t>
            </a:r>
            <a:endParaRPr lang="x-non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E29D6-6B9C-0845-A985-F3FBA05906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0043" y="3244851"/>
            <a:ext cx="5678557" cy="688974"/>
          </a:xfrm>
        </p:spPr>
        <p:txBody>
          <a:bodyPr>
            <a:normAutofit/>
          </a:bodyPr>
          <a:lstStyle/>
          <a:p>
            <a:r>
              <a:rPr lang="ar-SA" sz="3200" b="1" dirty="0"/>
              <a:t>ضلع / حرف</a:t>
            </a:r>
            <a:endParaRPr lang="x-none" sz="32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1AB924-977B-C94D-87F0-9032B541A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84" y="262845"/>
            <a:ext cx="1047545" cy="550181"/>
          </a:xfrm>
          <a:prstGeom prst="rect">
            <a:avLst/>
          </a:prstGeom>
        </p:spPr>
      </p:pic>
      <p:pic>
        <p:nvPicPr>
          <p:cNvPr id="9" name="Picture 6" descr="תוצאת תמונה עבור שעון חול מצויר">
            <a:extLst>
              <a:ext uri="{FF2B5EF4-FFF2-40B4-BE49-F238E27FC236}">
                <a16:creationId xmlns:a16="http://schemas.microsoft.com/office/drawing/2014/main" id="{3D1E141A-0B2F-4174-AACC-0DE3486434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05" y="316326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444E82B0-2384-4C94-AF0C-63F66B449D9A}"/>
              </a:ext>
            </a:extLst>
          </p:cNvPr>
          <p:cNvSpPr txBox="1">
            <a:spLocks/>
          </p:cNvSpPr>
          <p:nvPr/>
        </p:nvSpPr>
        <p:spPr>
          <a:xfrm>
            <a:off x="5827643" y="1978026"/>
            <a:ext cx="5678557" cy="688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3200" b="1" dirty="0"/>
              <a:t>سطح</a:t>
            </a:r>
            <a:endParaRPr lang="x-none" sz="3200" b="1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E8D06BF2-4801-4D78-9D14-F66BD18FEF34}"/>
              </a:ext>
            </a:extLst>
          </p:cNvPr>
          <p:cNvSpPr txBox="1">
            <a:spLocks/>
          </p:cNvSpPr>
          <p:nvPr/>
        </p:nvSpPr>
        <p:spPr>
          <a:xfrm>
            <a:off x="5980043" y="4673601"/>
            <a:ext cx="5678557" cy="688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r" defTabSz="914400" rtl="1" eaLnBrk="1" fontAlgn="auto" latinLnBrk="0" hangingPunct="1">
              <a:lnSpc>
                <a:spcPts val="36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r" defTabSz="914400" rtl="1" eaLnBrk="1" latinLnBrk="0" hangingPunct="1">
              <a:lnSpc>
                <a:spcPts val="406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3200" b="1" dirty="0"/>
              <a:t>رأس</a:t>
            </a:r>
            <a:endParaRPr lang="x-none" sz="3200" b="1" dirty="0"/>
          </a:p>
        </p:txBody>
      </p:sp>
    </p:spTree>
    <p:extLst>
      <p:ext uri="{BB962C8B-B14F-4D97-AF65-F5344CB8AC3E}">
        <p14:creationId xmlns:p14="http://schemas.microsoft.com/office/powerpoint/2010/main" val="245846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28131" y="714366"/>
            <a:ext cx="10135738" cy="7305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SA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تعاريف خاصة في متعدد الوجوه</a:t>
            </a:r>
            <a:endParaRPr lang="he-IL" sz="32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4" name="Picture 6" descr="תוצאת תמונה עבור שעון חול מצויר">
            <a:extLst>
              <a:ext uri="{FF2B5EF4-FFF2-40B4-BE49-F238E27FC236}">
                <a16:creationId xmlns:a16="http://schemas.microsoft.com/office/drawing/2014/main" id="{1A3B9E37-8CF0-400F-8107-2DDB62172F9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31" y="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מחבר חץ ישר 4">
            <a:extLst>
              <a:ext uri="{FF2B5EF4-FFF2-40B4-BE49-F238E27FC236}">
                <a16:creationId xmlns:a16="http://schemas.microsoft.com/office/drawing/2014/main" id="{F2AB3A36-E802-4917-A760-1289BE8C3F48}"/>
              </a:ext>
            </a:extLst>
          </p:cNvPr>
          <p:cNvCxnSpPr/>
          <p:nvPr/>
        </p:nvCxnSpPr>
        <p:spPr>
          <a:xfrm>
            <a:off x="7667625" y="1533525"/>
            <a:ext cx="1200150" cy="200025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ADE025EF-0108-4A52-9AA4-8FEACC6659A8}"/>
              </a:ext>
            </a:extLst>
          </p:cNvPr>
          <p:cNvCxnSpPr>
            <a:cxnSpLocks/>
          </p:cNvCxnSpPr>
          <p:nvPr/>
        </p:nvCxnSpPr>
        <p:spPr>
          <a:xfrm flipH="1">
            <a:off x="3779520" y="1533525"/>
            <a:ext cx="1429385" cy="2073275"/>
          </a:xfrm>
          <a:prstGeom prst="straightConnector1">
            <a:avLst/>
          </a:prstGeom>
          <a:ln w="444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CFADEA4C-27A9-45F2-B435-F5CF57A179F5}"/>
              </a:ext>
            </a:extLst>
          </p:cNvPr>
          <p:cNvSpPr txBox="1"/>
          <p:nvPr/>
        </p:nvSpPr>
        <p:spPr>
          <a:xfrm>
            <a:off x="8267700" y="3688080"/>
            <a:ext cx="2268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b="1" dirty="0">
                <a:solidFill>
                  <a:schemeClr val="accent1"/>
                </a:solidFill>
              </a:rPr>
              <a:t>مناشير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C2BD9F2D-9ED5-48B4-BB4F-1BEA2E6250AE}"/>
              </a:ext>
            </a:extLst>
          </p:cNvPr>
          <p:cNvSpPr txBox="1"/>
          <p:nvPr/>
        </p:nvSpPr>
        <p:spPr>
          <a:xfrm>
            <a:off x="3035300" y="3711785"/>
            <a:ext cx="2268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b="1" dirty="0">
                <a:solidFill>
                  <a:schemeClr val="accent2"/>
                </a:solidFill>
              </a:rPr>
              <a:t>اهرامات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ADC58017-F6B9-4C0E-86D4-A15469F555D4}"/>
              </a:ext>
            </a:extLst>
          </p:cNvPr>
          <p:cNvSpPr txBox="1"/>
          <p:nvPr/>
        </p:nvSpPr>
        <p:spPr>
          <a:xfrm>
            <a:off x="7667625" y="4946661"/>
            <a:ext cx="4091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800" b="1" dirty="0">
                <a:solidFill>
                  <a:schemeClr val="accent1"/>
                </a:solidFill>
              </a:rPr>
              <a:t>قاعدتين متطابقتين ومتوازيتين</a:t>
            </a:r>
          </a:p>
          <a:p>
            <a:r>
              <a:rPr lang="ar-SA" sz="2800" b="1" dirty="0">
                <a:solidFill>
                  <a:schemeClr val="accent1"/>
                </a:solidFill>
              </a:rPr>
              <a:t>والوجوه متوازيات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11" name="מלבן 10">
            <a:extLst>
              <a:ext uri="{FF2B5EF4-FFF2-40B4-BE49-F238E27FC236}">
                <a16:creationId xmlns:a16="http://schemas.microsoft.com/office/drawing/2014/main" id="{BB7037F5-5124-484B-B908-C16F105B4EE8}"/>
              </a:ext>
            </a:extLst>
          </p:cNvPr>
          <p:cNvSpPr/>
          <p:nvPr/>
        </p:nvSpPr>
        <p:spPr>
          <a:xfrm>
            <a:off x="697230" y="5059593"/>
            <a:ext cx="6970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chemeClr val="accent2"/>
                </a:solidFill>
              </a:rPr>
              <a:t>قاعدة مضلع ورأس خارجي</a:t>
            </a:r>
          </a:p>
          <a:p>
            <a:r>
              <a:rPr lang="ar-SA" sz="2800" b="1" dirty="0">
                <a:solidFill>
                  <a:schemeClr val="accent2"/>
                </a:solidFill>
              </a:rPr>
              <a:t>والوجوه مثلثات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cxnSp>
        <p:nvCxnSpPr>
          <p:cNvPr id="13" name="מחבר חץ ישר 12">
            <a:extLst>
              <a:ext uri="{FF2B5EF4-FFF2-40B4-BE49-F238E27FC236}">
                <a16:creationId xmlns:a16="http://schemas.microsoft.com/office/drawing/2014/main" id="{C57CC13F-2F52-44A7-A243-CE5CFD095B53}"/>
              </a:ext>
            </a:extLst>
          </p:cNvPr>
          <p:cNvCxnSpPr/>
          <p:nvPr/>
        </p:nvCxnSpPr>
        <p:spPr>
          <a:xfrm>
            <a:off x="8867775" y="4207918"/>
            <a:ext cx="652145" cy="72158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>
            <a:extLst>
              <a:ext uri="{FF2B5EF4-FFF2-40B4-BE49-F238E27FC236}">
                <a16:creationId xmlns:a16="http://schemas.microsoft.com/office/drawing/2014/main" id="{ED35C8DC-333F-4363-9AC6-006592BE3796}"/>
              </a:ext>
            </a:extLst>
          </p:cNvPr>
          <p:cNvCxnSpPr>
            <a:cxnSpLocks/>
          </p:cNvCxnSpPr>
          <p:nvPr/>
        </p:nvCxnSpPr>
        <p:spPr>
          <a:xfrm flipH="1">
            <a:off x="3035300" y="4236167"/>
            <a:ext cx="697547" cy="699362"/>
          </a:xfrm>
          <a:prstGeom prst="straightConnector1">
            <a:avLst/>
          </a:prstGeom>
          <a:ln w="444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38089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טקסט 1">
            <a:extLst>
              <a:ext uri="{FF2B5EF4-FFF2-40B4-BE49-F238E27FC236}">
                <a16:creationId xmlns:a16="http://schemas.microsoft.com/office/drawing/2014/main" id="{2AB885C4-14A1-46F3-82CA-D2EBA7878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1638" y="2062481"/>
            <a:ext cx="9572625" cy="1483360"/>
          </a:xfrm>
        </p:spPr>
        <p:txBody>
          <a:bodyPr>
            <a:normAutofit/>
          </a:bodyPr>
          <a:lstStyle/>
          <a:p>
            <a:r>
              <a:rPr lang="ar-SA" baseline="30000" dirty="0"/>
              <a:t>يسمى المنشور حسب اضلاع</a:t>
            </a:r>
            <a:r>
              <a:rPr lang="ar-SA" dirty="0"/>
              <a:t> قاعدته</a:t>
            </a:r>
          </a:p>
          <a:p>
            <a:r>
              <a:rPr lang="ar-SA" baseline="30000" dirty="0"/>
              <a:t>منشور</a:t>
            </a:r>
            <a:r>
              <a:rPr lang="ar-SA" dirty="0"/>
              <a:t> ثلاثي   </a:t>
            </a:r>
            <a:endParaRPr lang="ar-SA" baseline="30000" dirty="0"/>
          </a:p>
        </p:txBody>
      </p:sp>
      <p:sp>
        <p:nvSpPr>
          <p:cNvPr id="3" name="כותרת 2">
            <a:extLst>
              <a:ext uri="{FF2B5EF4-FFF2-40B4-BE49-F238E27FC236}">
                <a16:creationId xmlns:a16="http://schemas.microsoft.com/office/drawing/2014/main" id="{0CA59E7E-E729-40B8-AF2E-40DF42E6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اليوم سنبحث في المناشير فقط</a:t>
            </a:r>
            <a:endParaRPr lang="en-US" dirty="0"/>
          </a:p>
        </p:txBody>
      </p:sp>
      <p:pic>
        <p:nvPicPr>
          <p:cNvPr id="2052" name="Picture 4" descr="المنشور الثلاثي, المنشور, مثلث صورة بابوا نيو غينيا">
            <a:extLst>
              <a:ext uri="{FF2B5EF4-FFF2-40B4-BE49-F238E27FC236}">
                <a16:creationId xmlns:a16="http://schemas.microsoft.com/office/drawing/2014/main" id="{FE53A9FD-392E-4295-B457-DA93D9D24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510" y="2804161"/>
            <a:ext cx="4121942" cy="29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04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התאמה אישית 1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התאמה אישית 5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4B2C970292541884C6D2E423F45B9" ma:contentTypeVersion="11" ma:contentTypeDescription="Create a new document." ma:contentTypeScope="" ma:versionID="4f3f6e36b171e087215f6d509548beb9">
  <xsd:schema xmlns:xsd="http://www.w3.org/2001/XMLSchema" xmlns:xs="http://www.w3.org/2001/XMLSchema" xmlns:p="http://schemas.microsoft.com/office/2006/metadata/properties" xmlns:ns3="7de65336-3470-4daf-946b-7619550e553e" xmlns:ns4="6ad565e7-c57f-415f-adfa-5c7854c55faf" targetNamespace="http://schemas.microsoft.com/office/2006/metadata/properties" ma:root="true" ma:fieldsID="6005d5751e642d050b7d13b2165ab4df" ns3:_="" ns4:_="">
    <xsd:import namespace="7de65336-3470-4daf-946b-7619550e553e"/>
    <xsd:import namespace="6ad565e7-c57f-415f-adfa-5c7854c55fa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e65336-3470-4daf-946b-7619550e55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d565e7-c57f-415f-adfa-5c7854c55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DC9EA8-7C96-43B5-87C3-48DB0E4AAC31}">
  <ds:schemaRefs>
    <ds:schemaRef ds:uri="7de65336-3470-4daf-946b-7619550e553e"/>
    <ds:schemaRef ds:uri="http://purl.org/dc/elements/1.1/"/>
    <ds:schemaRef ds:uri="http://schemas.microsoft.com/office/2006/documentManagement/types"/>
    <ds:schemaRef ds:uri="http://purl.org/dc/terms/"/>
    <ds:schemaRef ds:uri="6ad565e7-c57f-415f-adfa-5c7854c55faf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8B958F-9FCD-4B15-A791-D3BBD234E4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e65336-3470-4daf-946b-7619550e553e"/>
    <ds:schemaRef ds:uri="6ad565e7-c57f-415f-adfa-5c7854c55f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9EB062-A25C-4149-9FC6-2425B2684B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2144</TotalTime>
  <Words>869</Words>
  <Application>Microsoft Office PowerPoint</Application>
  <PresentationFormat>מסך רחב</PresentationFormat>
  <Paragraphs>213</Paragraphs>
  <Slides>19</Slides>
  <Notes>7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8</vt:i4>
      </vt:variant>
      <vt:variant>
        <vt:lpstr>ערכת נושא</vt:lpstr>
      </vt:variant>
      <vt:variant>
        <vt:i4>3</vt:i4>
      </vt:variant>
      <vt:variant>
        <vt:lpstr>כותרות שקופיות</vt:lpstr>
      </vt:variant>
      <vt:variant>
        <vt:i4>19</vt:i4>
      </vt:variant>
    </vt:vector>
  </HeadingPairs>
  <TitlesOfParts>
    <vt:vector size="30" baseType="lpstr">
      <vt:lpstr>Alef</vt:lpstr>
      <vt:lpstr>Arial</vt:lpstr>
      <vt:lpstr>Calibri</vt:lpstr>
      <vt:lpstr>Open Sans</vt:lpstr>
      <vt:lpstr>Open Sans Hebrew</vt:lpstr>
      <vt:lpstr>Sakkal Majalla</vt:lpstr>
      <vt:lpstr>Tahoma</vt:lpstr>
      <vt:lpstr>Times New Roman</vt:lpstr>
      <vt:lpstr>Office Theme</vt:lpstr>
      <vt:lpstr>1_Office Theme</vt:lpstr>
      <vt:lpstr>2_Office Theme</vt:lpstr>
      <vt:lpstr>מצגת של PowerPoint‏</vt:lpstr>
      <vt:lpstr>ماذا سنتعلّم اليوم؟</vt:lpstr>
      <vt:lpstr>ماذا يجب أن نحضّر للحصّة؟ </vt:lpstr>
      <vt:lpstr>ما الذي نعرفه من قبلُ؟</vt:lpstr>
      <vt:lpstr>الآن سنتعلّم</vt:lpstr>
      <vt:lpstr>فكرتي ؟</vt:lpstr>
      <vt:lpstr>مصطلحات متعددة الوجوه</vt:lpstr>
      <vt:lpstr>מצגת של PowerPoint‏</vt:lpstr>
      <vt:lpstr>اليوم سنبحث في المناشير فقط</vt:lpstr>
      <vt:lpstr>منشور رباعي</vt:lpstr>
      <vt:lpstr>منشور سداسي</vt:lpstr>
      <vt:lpstr>اكمل الجدول التالي</vt:lpstr>
      <vt:lpstr>اكمل الجدول التالي</vt:lpstr>
      <vt:lpstr>اكمل الجدول التالي</vt:lpstr>
      <vt:lpstr>اكمل الجدول التالي</vt:lpstr>
      <vt:lpstr>اكمل الجدول التالي</vt:lpstr>
      <vt:lpstr>نركز الان على الصندوق</vt:lpstr>
      <vt:lpstr>سؤال تحدي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Ruthy Betinger</dc:creator>
  <cp:lastModifiedBy>User</cp:lastModifiedBy>
  <cp:revision>243</cp:revision>
  <dcterms:created xsi:type="dcterms:W3CDTF">2020-03-11T07:11:19Z</dcterms:created>
  <dcterms:modified xsi:type="dcterms:W3CDTF">2020-04-20T12:54:43Z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0x0101003A84B2C970292541884C6D2E423F45B9</vt:lpwstr>
  </property>
</Properties>
</file>