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78" r:id="rId5"/>
    <p:sldMasterId id="2147483694" r:id="rId6"/>
  </p:sldMasterIdLst>
  <p:notesMasterIdLst>
    <p:notesMasterId r:id="rId20"/>
  </p:notesMasterIdLst>
  <p:handoutMasterIdLst>
    <p:handoutMasterId r:id="rId21"/>
  </p:handoutMasterIdLst>
  <p:sldIdLst>
    <p:sldId id="282" r:id="rId7"/>
    <p:sldId id="268" r:id="rId8"/>
    <p:sldId id="269" r:id="rId9"/>
    <p:sldId id="287" r:id="rId10"/>
    <p:sldId id="288" r:id="rId11"/>
    <p:sldId id="324" r:id="rId12"/>
    <p:sldId id="271" r:id="rId13"/>
    <p:sldId id="328" r:id="rId14"/>
    <p:sldId id="329" r:id="rId15"/>
    <p:sldId id="330" r:id="rId16"/>
    <p:sldId id="331" r:id="rId17"/>
    <p:sldId id="332" r:id="rId18"/>
    <p:sldId id="327" r:id="rId19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24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4285E3"/>
    <a:srgbClr val="EBEBEB"/>
    <a:srgbClr val="FFFFFF"/>
    <a:srgbClr val="F2F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84967" autoAdjust="0"/>
  </p:normalViewPr>
  <p:slideViewPr>
    <p:cSldViewPr snapToGrid="0" snapToObjects="1" showGuides="1">
      <p:cViewPr varScale="1">
        <p:scale>
          <a:sx n="73" d="100"/>
          <a:sy n="73" d="100"/>
        </p:scale>
        <p:origin x="624" y="78"/>
      </p:cViewPr>
      <p:guideLst>
        <p:guide orient="horz" pos="2024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99" d="100"/>
          <a:sy n="99" d="100"/>
        </p:scale>
        <p:origin x="4272" y="1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12A7819-B167-4548-9FD2-292AAF246BF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644CAD-9147-D044-B813-C03FB204C73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957239-929A-A240-95FC-13CD617036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7B727-C353-3641-869E-BBC8EBCE322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31122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B0428-3D81-B14A-B943-4C2208D448E3}" type="datetimeFigureOut">
              <a:rPr lang="x-none" smtClean="0"/>
              <a:t>07/06/2020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F965BA-DA3B-EB42-8F73-FDBE27A0A657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7569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GfdE0es80w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youtube.com/watch?v=QX013_tz4rM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GfdE0es80w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youtube.com/watch?v=QX013_tz4rM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/>
              <a:t>اكتبوا</a:t>
            </a:r>
            <a:r>
              <a:rPr lang="ar-SA" baseline="0" dirty="0"/>
              <a:t> النصّ الملائم وكذلك المعدّات المطلوبة. </a:t>
            </a:r>
            <a:endParaRPr lang="he-IL" dirty="0"/>
          </a:p>
          <a:p>
            <a:pPr algn="r" rtl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36073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200" b="1" baseline="0" dirty="0"/>
              <a:t>مدّة الشريحة: دقيقتان</a:t>
            </a:r>
            <a:endParaRPr lang="ar-SA" sz="1200" b="1" dirty="0"/>
          </a:p>
          <a:p>
            <a:pPr marL="158750" indent="0" algn="r" rtl="1">
              <a:buNone/>
            </a:pPr>
            <a:endParaRPr lang="ar-SA" sz="1200" dirty="0">
              <a:solidFill>
                <a:schemeClr val="tx1"/>
              </a:solidFill>
            </a:endParaRPr>
          </a:p>
          <a:p>
            <a:pPr marL="158750" indent="0" algn="r" rtl="1">
              <a:buNone/>
            </a:pPr>
            <a:r>
              <a:rPr lang="ar-SA" sz="1200" dirty="0">
                <a:solidFill>
                  <a:schemeClr val="tx1"/>
                </a:solidFill>
              </a:rPr>
              <a:t>عرّفوا بأنفسكم وأعرضوا سير الدرس:</a:t>
            </a:r>
          </a:p>
          <a:p>
            <a:pPr marL="158750" indent="0" algn="r" rtl="1">
              <a:buNone/>
            </a:pPr>
            <a:endParaRPr lang="ar-SA" sz="1200" dirty="0">
              <a:solidFill>
                <a:schemeClr val="tx1"/>
              </a:solidFill>
            </a:endParaRPr>
          </a:p>
          <a:p>
            <a:pPr marL="158750" indent="0" algn="r" rtl="1" fontAlgn="base">
              <a:buNone/>
            </a:pPr>
            <a:r>
              <a:rPr lang="ar-SA" sz="1200" dirty="0">
                <a:solidFill>
                  <a:schemeClr val="tx1"/>
                </a:solidFill>
              </a:rPr>
              <a:t>أنتم مدعوّون للتوجّه</a:t>
            </a:r>
            <a:r>
              <a:rPr lang="ar-SA" sz="1200" baseline="0" dirty="0">
                <a:solidFill>
                  <a:schemeClr val="tx1"/>
                </a:solidFill>
              </a:rPr>
              <a:t> إلى التلاميذ بصورة شخصيّة: </a:t>
            </a:r>
            <a:r>
              <a:rPr lang="ar-SA" sz="1200" dirty="0"/>
              <a:t/>
            </a:r>
            <a:br>
              <a:rPr lang="ar-SA" sz="1200" dirty="0"/>
            </a:br>
            <a:endParaRPr lang="ar-SA" sz="1200" dirty="0">
              <a:solidFill>
                <a:schemeClr val="accent1">
                  <a:lumMod val="75000"/>
                </a:schemeClr>
              </a:solidFill>
            </a:endParaRPr>
          </a:p>
          <a:p>
            <a:pPr marL="158750" indent="0" algn="r" rtl="1" fontAlgn="base">
              <a:buNone/>
            </a:pPr>
            <a:r>
              <a:rPr lang="ar-SA" sz="1200" dirty="0">
                <a:solidFill>
                  <a:schemeClr val="accent1">
                    <a:lumMod val="75000"/>
                  </a:schemeClr>
                </a:solidFill>
              </a:rPr>
              <a:t>مثال</a:t>
            </a:r>
            <a:r>
              <a:rPr lang="ar-SA" sz="1200" baseline="0" dirty="0">
                <a:solidFill>
                  <a:schemeClr val="accent1">
                    <a:lumMod val="75000"/>
                  </a:schemeClr>
                </a:solidFill>
              </a:rPr>
              <a:t> على نصّ شفويّ: مرحبًا، اسمي ـــــــــــــــ. أنا أعلّم ـــــــــ من ــــــــــــــ. كيف حالكم؟ يسرّني انضمامكم إليّ... </a:t>
            </a:r>
            <a:endParaRPr lang="ar-SA" sz="1200" dirty="0">
              <a:solidFill>
                <a:schemeClr val="accent1">
                  <a:lumMod val="75000"/>
                </a:schemeClr>
              </a:solidFill>
            </a:endParaRPr>
          </a:p>
          <a:p>
            <a:pPr marL="158750" indent="0" algn="r" rtl="1" fontAlgn="base">
              <a:buNone/>
            </a:pPr>
            <a:endParaRPr lang="ar-SA" sz="1200" dirty="0">
              <a:solidFill>
                <a:schemeClr val="tx1"/>
              </a:solidFill>
            </a:endParaRPr>
          </a:p>
          <a:p>
            <a:pPr marL="158750" indent="0" algn="r" rtl="1" fontAlgn="base">
              <a:buNone/>
            </a:pPr>
            <a:r>
              <a:rPr lang="ar-SA" sz="1200" dirty="0">
                <a:solidFill>
                  <a:schemeClr val="tx1"/>
                </a:solidFill>
              </a:rPr>
              <a:t>موضوع الدرس</a:t>
            </a:r>
            <a:r>
              <a:rPr lang="ar-SA" sz="1200" baseline="0" dirty="0">
                <a:solidFill>
                  <a:schemeClr val="tx1"/>
                </a:solidFill>
              </a:rPr>
              <a:t> وهدفه: </a:t>
            </a:r>
            <a:r>
              <a:rPr lang="ar-SA" sz="1200" dirty="0">
                <a:solidFill>
                  <a:schemeClr val="tx1"/>
                </a:solidFill>
              </a:rPr>
              <a:t/>
            </a:r>
            <a:br>
              <a:rPr lang="ar-SA" sz="1200" dirty="0">
                <a:solidFill>
                  <a:schemeClr val="tx1"/>
                </a:solidFill>
              </a:rPr>
            </a:br>
            <a:endParaRPr lang="ar-SA" sz="1200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200" dirty="0">
                <a:solidFill>
                  <a:schemeClr val="accent1">
                    <a:lumMod val="75000"/>
                  </a:schemeClr>
                </a:solidFill>
              </a:rPr>
              <a:t>مثال</a:t>
            </a:r>
            <a:r>
              <a:rPr lang="ar-SA" sz="1200" baseline="0" dirty="0">
                <a:solidFill>
                  <a:schemeClr val="accent1">
                    <a:lumMod val="75000"/>
                  </a:schemeClr>
                </a:solidFill>
              </a:rPr>
              <a:t> على نصّ شفويّ: سنتعلّم في هذا الدرس عن ــــــــــــــــــــ. انضمّوا إليّ وستستمتعون. هل أنتم مستعدّون؟ فلنبدأ" </a:t>
            </a:r>
            <a:endParaRPr lang="ar-SA" sz="1200" b="1" dirty="0"/>
          </a:p>
          <a:p>
            <a:pPr marL="133350" lvl="0" algn="r" rtl="1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</a:pPr>
            <a:r>
              <a:rPr lang="ar-SA" sz="12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نبدأ بـ …. 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(مرحلة</a:t>
            </a:r>
            <a:r>
              <a:rPr lang="ar-SA" sz="1200" baseline="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افتتاحيّة الدرس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)</a:t>
            </a:r>
          </a:p>
          <a:p>
            <a:pPr marL="13335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</a:pPr>
            <a:r>
              <a:rPr lang="ar-SA" sz="12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ننتقل</a:t>
            </a:r>
            <a:r>
              <a:rPr lang="ar-SA" sz="1200" b="1" baseline="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إلى الاكتشاف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(مرحلة</a:t>
            </a:r>
            <a:r>
              <a:rPr lang="ar-SA" sz="1200" baseline="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التعلّم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/ إكساب -  اكنبوا</a:t>
            </a:r>
            <a:r>
              <a:rPr lang="ar-SA" sz="1200" baseline="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هنا سؤالًا مثيرًا للفضول، يجيب عن هدف الدرس)</a:t>
            </a:r>
          </a:p>
          <a:p>
            <a:pPr marL="13335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</a:pPr>
            <a:r>
              <a:rPr lang="ar-SA" sz="12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نتدرّب على … 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(مرحلة</a:t>
            </a:r>
            <a:r>
              <a:rPr lang="ar-SA" sz="1200" baseline="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التدرّب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/ التجريب)</a:t>
            </a:r>
            <a:r>
              <a:rPr lang="ar-SA" sz="12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</a:t>
            </a:r>
          </a:p>
          <a:p>
            <a:pPr marL="13335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</a:pPr>
            <a:r>
              <a:rPr lang="ar-SA" sz="12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نُجمل  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(مرحلة إجمال الدرس)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ar-SA" sz="1200" b="1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14334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ar-SA" dirty="0"/>
              <a:t>حذف</a:t>
            </a:r>
            <a:r>
              <a:rPr lang="ar-SA" baseline="0" dirty="0"/>
              <a:t> هذه الشريحة إذا لم تكن ضروريّة:</a:t>
            </a:r>
            <a:endParaRPr lang="he-IL" baseline="0" dirty="0"/>
          </a:p>
          <a:p>
            <a:pPr marL="15875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he-IL" sz="1200" b="1" dirty="0"/>
          </a:p>
          <a:p>
            <a:pPr marL="15875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ar-SA" sz="1200" b="1" dirty="0"/>
              <a:t>مدّة الشريحة: دقيقة</a:t>
            </a:r>
            <a:endParaRPr lang="he-IL" sz="1200" b="1" dirty="0"/>
          </a:p>
          <a:p>
            <a:pPr marL="158750" indent="0" algn="r" rtl="1">
              <a:buNone/>
            </a:pPr>
            <a:endParaRPr lang="he-IL" sz="1200" dirty="0"/>
          </a:p>
          <a:p>
            <a:pPr marL="158750" indent="0" algn="r" rtl="1">
              <a:buNone/>
            </a:pPr>
            <a:r>
              <a:rPr lang="ar-SA" sz="1200" dirty="0"/>
              <a:t>تأكّدوا</a:t>
            </a:r>
            <a:r>
              <a:rPr lang="ar-SA" sz="1200" baseline="0" dirty="0"/>
              <a:t> في هذه الشريحة أنّ الجميع تزوّدوا بالأدوات المساعدة المطلوبة (ننصح بأن تكون هذه الأدوات المساعدة موجودة معكم لتعرضوها كمثال)</a:t>
            </a:r>
            <a:r>
              <a:rPr lang="ar-SA" sz="1200" dirty="0"/>
              <a:t> </a:t>
            </a:r>
            <a:endParaRPr lang="he-IL" sz="1200" dirty="0"/>
          </a:p>
          <a:p>
            <a:pPr marL="158750" indent="0" algn="r" rtl="1">
              <a:buNone/>
            </a:pPr>
            <a:r>
              <a:rPr lang="ar-SA" sz="1200" dirty="0">
                <a:solidFill>
                  <a:srgbClr val="FF0000"/>
                </a:solidFill>
              </a:rPr>
              <a:t>احذفوا ما هو زائد أو أضيفوا حسب الحاجة (احرصوا على حقوق النشر والملكيّة الفكريّة). </a:t>
            </a:r>
            <a:endParaRPr lang="he-IL" sz="1200" dirty="0">
              <a:solidFill>
                <a:srgbClr val="FF0000"/>
              </a:solidFill>
            </a:endParaRPr>
          </a:p>
          <a:p>
            <a:pPr marL="158750" indent="0" algn="r" rtl="1">
              <a:buNone/>
            </a:pPr>
            <a:endParaRPr lang="he-IL" sz="1200" dirty="0">
              <a:solidFill>
                <a:srgbClr val="FF0000"/>
              </a:solidFill>
            </a:endParaRPr>
          </a:p>
          <a:p>
            <a:pPr marL="158750" indent="0" algn="r" rtl="1">
              <a:buNone/>
            </a:pPr>
            <a:r>
              <a:rPr lang="ar-SA" sz="12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هذا هو الوقت المناسب</a:t>
            </a:r>
            <a:r>
              <a:rPr lang="ar-SA" sz="1200" b="0" i="0" u="none" strike="noStrike" cap="none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 لعرض قواعد السلوك خلال الحصّة: اطلبوا من التلاميذ إغلاق نوافذ تطبيقات أخرى في الحاسوب، إبعاد الأمر المشتّتة للانتباه، الجلوس في غرفة هادئة، التزوّد بالماء، وبالأساس التركيز في الدرس. </a:t>
            </a:r>
            <a:endParaRPr lang="he-IL" dirty="0"/>
          </a:p>
          <a:p>
            <a:pPr marL="158750" indent="0" algn="r" rtl="1">
              <a:buNone/>
            </a:pPr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93002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1" dirty="0"/>
              <a:t>مدّة الشريحة: حتّى دقيقتين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ar-SA" b="0" dirty="0"/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0" dirty="0"/>
              <a:t>ستخلق هذه المرحلة ربط  معرفيًّا وذا صلة بين الموضوع الذي تتمّ دراسته والمعرفة السابقة لدى التلاميذ.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0" dirty="0"/>
              <a:t>في الصفوف الدنيا، ننصح بأن يكون الربط بسيطًا وعامًّا. إذا كان</a:t>
            </a:r>
            <a:r>
              <a:rPr lang="ar-SA" b="0" baseline="0" dirty="0"/>
              <a:t> التلاميذ قد تعلّموا من قبل دروسًا في الموضوع، </a:t>
            </a:r>
            <a:r>
              <a:rPr lang="ar-SA" b="0" dirty="0"/>
              <a:t> يحبّذ الربط بالمعرفة التي اكتسبها</a:t>
            </a:r>
            <a:r>
              <a:rPr lang="ar-SA" b="0" baseline="0" dirty="0"/>
              <a:t> التلاميذ </a:t>
            </a:r>
            <a:r>
              <a:rPr lang="ar-SA" b="0" dirty="0"/>
              <a:t>في الدرس السابق.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0" dirty="0"/>
              <a:t>مثال على النصّ الشفويّ: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0" dirty="0"/>
              <a:t>"هل حدث</a:t>
            </a:r>
            <a:r>
              <a:rPr lang="ar-SA" b="0" baseline="0" dirty="0"/>
              <a:t> أن واجهتم وضعًا فيه....</a:t>
            </a:r>
            <a:r>
              <a:rPr lang="ar-SA" b="0" dirty="0"/>
              <a:t> / في الدروس السابقة تعلمنا عن ... واليوم سنستمرّ في ... /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0" dirty="0"/>
              <a:t>ربما تكونون</a:t>
            </a:r>
            <a:r>
              <a:rPr lang="ar-SA" b="0" baseline="0" dirty="0"/>
              <a:t> قد تناولتم هذا الموضوع في</a:t>
            </a:r>
            <a:r>
              <a:rPr lang="ar-SA" b="0" dirty="0"/>
              <a:t> المدرسة، وحتى إذا لم يكن كذلك، فهذه فرصة للتعرّف/ التعمّق ..."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he-IL" b="1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851859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b="1" dirty="0"/>
              <a:t>ال</a:t>
            </a:r>
            <a:r>
              <a:rPr lang="ar-SA" b="1" baseline="0" dirty="0"/>
              <a:t>شرائح 11-15 تضمّ: إكساب المعرفة، التدرّب والحلّ، وتدرّب وحلّ آخر. مدّة هذه الشرائح معًا </a:t>
            </a:r>
            <a:r>
              <a:rPr lang="ar-SA" b="1" dirty="0"/>
              <a:t>20 دقيقة</a:t>
            </a:r>
          </a:p>
          <a:p>
            <a:pPr marL="0" marR="0" lvl="0" indent="0" algn="r" defTabSz="914400" rtl="1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endParaRPr lang="ar-SA" b="1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ar-SA" dirty="0"/>
          </a:p>
          <a:p>
            <a:pPr marL="171450" lvl="0" indent="-17145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ar-SA" b="1" dirty="0"/>
              <a:t>إكساب: </a:t>
            </a:r>
            <a:r>
              <a:rPr lang="ar-SA" dirty="0"/>
              <a:t>التطرّق إلى هدف تعليميّ مركزيّ ومركّز. باستخدام مجموعة منوّعة من تمثيلات المضمون، مثل: الصور ومقاطع الفيديو - </a:t>
            </a:r>
            <a:r>
              <a:rPr lang="ar-SA" b="1" dirty="0"/>
              <a:t>بالإمكان إرفاق مقاطع فيديو من إصدار</a:t>
            </a:r>
            <a:r>
              <a:rPr lang="ar-SA" b="1" baseline="0" dirty="0"/>
              <a:t> مطاح فقط</a:t>
            </a:r>
            <a:r>
              <a:rPr lang="ar-SA" baseline="0" dirty="0"/>
              <a:t>، صور شاشة، تقارير، مضامين من الكتب التعليميّة، </a:t>
            </a:r>
            <a:r>
              <a:rPr lang="ar-SA" dirty="0"/>
              <a:t>ونصّ محدود وفقًا </a:t>
            </a:r>
            <a:r>
              <a:rPr lang="ar-SA" b="1" dirty="0"/>
              <a:t>لحقوق</a:t>
            </a:r>
            <a:r>
              <a:rPr lang="ar-SA" b="1" baseline="0" dirty="0"/>
              <a:t> </a:t>
            </a:r>
            <a:r>
              <a:rPr lang="ar-SA" b="1" dirty="0"/>
              <a:t>النشر والملكيّة</a:t>
            </a:r>
            <a:r>
              <a:rPr lang="ar-SA" b="1" baseline="0" dirty="0"/>
              <a:t> الفكريّة</a:t>
            </a:r>
            <a:r>
              <a:rPr lang="ar-SA" dirty="0"/>
              <a:t>. يمكنك دمج مثال على تمرين أو سؤال تقومون بحله.</a:t>
            </a:r>
          </a:p>
          <a:p>
            <a:pPr marL="171450" lvl="0" indent="-17145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ar-SA" b="1" dirty="0"/>
              <a:t>التدرّب:</a:t>
            </a:r>
            <a:r>
              <a:rPr lang="ar-SA" dirty="0"/>
              <a:t> لا يزيد عن 3 دقائق. يمكنك إجراء 2-1 جولات من التدرّب أمام الكمبيوتر (سؤال على اللوح وكتابة</a:t>
            </a:r>
            <a:r>
              <a:rPr lang="ar-SA" baseline="0" dirty="0"/>
              <a:t> في ورقة</a:t>
            </a:r>
            <a:r>
              <a:rPr lang="ar-SA" dirty="0"/>
              <a:t>، أشغال باستخدام الألوان/ العجين/ المعجونة) أو في أرجاء البيت (الأشياء المتوفّرة لديكم</a:t>
            </a:r>
            <a:r>
              <a:rPr lang="ar-SA" baseline="0" dirty="0"/>
              <a:t> أو </a:t>
            </a:r>
            <a:r>
              <a:rPr lang="ar-SA" dirty="0"/>
              <a:t>مزيج من التفاعل بين أفراد العائلة).</a:t>
            </a:r>
          </a:p>
          <a:p>
            <a:pPr marL="171450" lvl="0" indent="-17145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ar-SA" b="1" dirty="0"/>
              <a:t>حلّ التدرّب</a:t>
            </a:r>
            <a:r>
              <a:rPr lang="ar-SA" dirty="0"/>
              <a:t>: بعد أن تدرّب التلاميذ بشكل مستقل، يجب عرض الحلّ ومناقشته. يمكن إظهار الأخطاء الشائعة وشرح كيفيّة حلها.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نصيحة للصفوف الدنيا: اطرحوا أسئلة تشارك التلاميذ،</a:t>
            </a:r>
            <a:r>
              <a:rPr lang="ar-SA" baseline="0" dirty="0"/>
              <a:t> </a:t>
            </a:r>
            <a:r>
              <a:rPr lang="ar-SA" dirty="0"/>
              <a:t>على نمط مسرحيّات الأطفال/ قناة الأطفال، مثل: "أين التذكرة الثانية ...؟ لا أذكر ... هل تعرفون أين هي؟"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أمثلة:</a:t>
            </a:r>
            <a:br>
              <a:rPr lang="ar-SA" dirty="0"/>
            </a:br>
            <a:r>
              <a:rPr lang="en-US" u="sng" dirty="0">
                <a:solidFill>
                  <a:schemeClr val="hlink"/>
                </a:solidFill>
                <a:hlinkClick r:id="rId3"/>
              </a:rPr>
              <a:t>https://www.youtube.com/watch?v=sGfdE0es80w</a:t>
            </a:r>
            <a:r>
              <a:rPr lang="en-US" dirty="0"/>
              <a:t>   </a:t>
            </a:r>
            <a:r>
              <a:rPr lang="ar-SA" dirty="0"/>
              <a:t>برنامج</a:t>
            </a:r>
            <a:r>
              <a:rPr lang="ar-SA" baseline="0" dirty="0"/>
              <a:t> طهو للأطفال. يتحدّثون مع الأطفال طوال الدرس ويطرحون عليهم أسئلة.</a:t>
            </a: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art attack :  </a:t>
            </a:r>
            <a:r>
              <a:rPr lang="en-US" u="sng" dirty="0">
                <a:solidFill>
                  <a:schemeClr val="hlink"/>
                </a:solidFill>
                <a:hlinkClick r:id="rId4"/>
              </a:rPr>
              <a:t>https://www.youtube.com/watch?v=QX013_tz4rM</a:t>
            </a:r>
            <a:endParaRPr lang="en-US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970443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ar-SA" b="1" dirty="0"/>
              <a:t>التدرّب:</a:t>
            </a:r>
            <a:r>
              <a:rPr lang="ar-SA" dirty="0"/>
              <a:t> لا يزيد عن 3 دقائق. يمكنكم إجراء 2-1 جولات من التدرّب أمام الحاسوب (سؤال على اللوح وكتابة</a:t>
            </a:r>
            <a:r>
              <a:rPr lang="ar-SA" baseline="0" dirty="0"/>
              <a:t> في ورقة</a:t>
            </a:r>
            <a:r>
              <a:rPr lang="ar-SA" dirty="0"/>
              <a:t>، أشغال باستخدام الألوان/ العجين/ المعجونة) أو في أرجاء البيت (الأشياء المتوفّرة لديكم</a:t>
            </a:r>
            <a:r>
              <a:rPr lang="ar-SA" baseline="0" dirty="0"/>
              <a:t> أو </a:t>
            </a:r>
            <a:r>
              <a:rPr lang="ar-SA" dirty="0"/>
              <a:t>مزيج من التفاعل بين أفراد العائلة).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نصيحة للصفوف الدنيا: اطرحوا أسئلة تشارك التلاميذ،</a:t>
            </a:r>
            <a:r>
              <a:rPr lang="ar-SA" baseline="0" dirty="0"/>
              <a:t> </a:t>
            </a:r>
            <a:r>
              <a:rPr lang="ar-SA" dirty="0"/>
              <a:t>على نمط مسرحيّات الأطفال/ قناة الأطفال، مثل "أين التذكرة الثانية ...؟ لا أذكر ... هل تعرفون أين هي؟"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أمثلة:</a:t>
            </a:r>
            <a:br>
              <a:rPr lang="ar-SA" dirty="0"/>
            </a:br>
            <a:r>
              <a:rPr lang="en-US" u="sng" dirty="0">
                <a:solidFill>
                  <a:schemeClr val="hlink"/>
                </a:solidFill>
                <a:hlinkClick r:id="rId3"/>
              </a:rPr>
              <a:t>https://www.youtube.com/watch?v=sGfdE0es80w</a:t>
            </a:r>
            <a:r>
              <a:rPr lang="en-US" dirty="0"/>
              <a:t>   </a:t>
            </a:r>
            <a:r>
              <a:rPr lang="ar-SA" dirty="0"/>
              <a:t>برنامج</a:t>
            </a:r>
            <a:r>
              <a:rPr lang="ar-SA" baseline="0" dirty="0"/>
              <a:t> طهو للأطفال. يتحدّثون مع الأطفال طوال الدرس ويطرحون عليهم أسئلة.</a:t>
            </a: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art attack :  </a:t>
            </a:r>
            <a:r>
              <a:rPr lang="en-US" u="sng" dirty="0">
                <a:solidFill>
                  <a:schemeClr val="hlink"/>
                </a:solidFill>
                <a:hlinkClick r:id="rId4"/>
              </a:rPr>
              <a:t>https://www.youtube.com/watch?v=QX013_tz4rM</a:t>
            </a:r>
            <a:endParaRPr lang="en-US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US" dirty="0"/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7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200610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>
                <a:solidFill>
                  <a:prstClr val="black"/>
                </a:solidFill>
              </a:rPr>
              <a:pPr/>
              <a:t>13</a:t>
            </a:fld>
            <a:endParaRPr lang="x-non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009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כותרת ראשי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8E8959C-707A-374D-A37D-F0431F277F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-7354566" y="2026507"/>
            <a:ext cx="5045676" cy="5028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B22E21-BB18-2544-AECC-B480F0F96A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12947248" y="-3969273"/>
            <a:ext cx="5045676" cy="502891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E25FC14-1447-894C-9B3F-3393E44578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2700"/>
            <a:ext cx="12192000" cy="6858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B555B5A-6A6C-3E4C-ADAE-778B7D2D0359}"/>
              </a:ext>
            </a:extLst>
          </p:cNvPr>
          <p:cNvSpPr/>
          <p:nvPr userDrawn="1"/>
        </p:nvSpPr>
        <p:spPr>
          <a:xfrm>
            <a:off x="2090531" y="2902421"/>
            <a:ext cx="8636822" cy="12179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C108D-DF17-D94D-B478-B1D39585A5A5}"/>
              </a:ext>
            </a:extLst>
          </p:cNvPr>
          <p:cNvSpPr/>
          <p:nvPr userDrawn="1"/>
        </p:nvSpPr>
        <p:spPr>
          <a:xfrm>
            <a:off x="5098472" y="1831503"/>
            <a:ext cx="5884533" cy="1070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83E9F71-40EC-904A-998B-27EBBD81B7D8}"/>
              </a:ext>
            </a:extLst>
          </p:cNvPr>
          <p:cNvCxnSpPr>
            <a:cxnSpLocks/>
          </p:cNvCxnSpPr>
          <p:nvPr userDrawn="1"/>
        </p:nvCxnSpPr>
        <p:spPr>
          <a:xfrm>
            <a:off x="7156173" y="1639956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D1DA4F9E-AC5E-4E44-B0D3-AD506CC1F2FB}"/>
              </a:ext>
            </a:extLst>
          </p:cNvPr>
          <p:cNvSpPr/>
          <p:nvPr userDrawn="1"/>
        </p:nvSpPr>
        <p:spPr>
          <a:xfrm rot="16200000">
            <a:off x="10880058" y="2083803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4CCDBE2-FBDE-6C46-8010-3BEB4D38025B}"/>
              </a:ext>
            </a:extLst>
          </p:cNvPr>
          <p:cNvCxnSpPr>
            <a:cxnSpLocks/>
          </p:cNvCxnSpPr>
          <p:nvPr userDrawn="1"/>
        </p:nvCxnSpPr>
        <p:spPr>
          <a:xfrm>
            <a:off x="2090531" y="4989650"/>
            <a:ext cx="5065642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81A4514E-A493-F241-AC14-15585885E0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65199" y="3025258"/>
            <a:ext cx="7816850" cy="1067468"/>
          </a:xfrm>
        </p:spPr>
        <p:txBody>
          <a:bodyPr>
            <a:normAutofit/>
          </a:bodyPr>
          <a:lstStyle>
            <a:lvl1pPr marL="0" indent="0">
              <a:buNone/>
              <a:defRPr sz="6000"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שיעור חשבון לכיתה א</a:t>
            </a:r>
            <a:endParaRPr lang="x-none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722B399-0C27-314C-A9E5-A4C6E23B0F40}"/>
              </a:ext>
            </a:extLst>
          </p:cNvPr>
          <p:cNvGrpSpPr/>
          <p:nvPr userDrawn="1"/>
        </p:nvGrpSpPr>
        <p:grpSpPr>
          <a:xfrm>
            <a:off x="-110840" y="110839"/>
            <a:ext cx="1530097" cy="1525930"/>
            <a:chOff x="8374611" y="4283110"/>
            <a:chExt cx="2300578" cy="229431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57199CA-CF9F-2040-A14F-9134F717DA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5A931FB-F43D-E449-8EC5-C53927BF0CA6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A49B985-D8AE-614D-A6BB-C3608106238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32187" y="886221"/>
            <a:ext cx="9150178" cy="2791691"/>
          </a:xfrm>
          <a:prstGeom prst="rect">
            <a:avLst/>
          </a:prstGeom>
        </p:spPr>
      </p:pic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881B4E06-64FF-B845-9777-320E6F126B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30833" y="4419771"/>
            <a:ext cx="6411268" cy="649357"/>
          </a:xfrm>
        </p:spPr>
        <p:txBody>
          <a:bodyPr>
            <a:normAutofit/>
          </a:bodyPr>
          <a:lstStyle>
            <a:lvl1pPr marL="0" indent="0" algn="l" rtl="1">
              <a:buNone/>
              <a:defRPr lang="x-none" sz="3200" b="0" i="0" kern="120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he-IL" dirty="0"/>
              <a:t>נושא השיעור: הרחבת שברים</a:t>
            </a:r>
            <a:endParaRPr lang="x-none" dirty="0"/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BA5F5BE6-034E-F841-A2F4-1C5B1EEE6E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30833" y="5191285"/>
            <a:ext cx="5099050" cy="560533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he-IL" dirty="0"/>
              <a:t>עם המורה: דנית כהן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166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פתרו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CC66965-9479-AB40-A1AD-3AFCE0BDB4B6}"/>
              </a:ext>
            </a:extLst>
          </p:cNvPr>
          <p:cNvSpPr/>
          <p:nvPr userDrawn="1"/>
        </p:nvSpPr>
        <p:spPr>
          <a:xfrm rot="16200000">
            <a:off x="8989719" y="249375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sz="4400" dirty="0"/>
              <a:t>פתרון</a:t>
            </a:r>
            <a:endParaRPr lang="x-non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ts val="36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לחץ כדי לערוך סגנון טקסט של 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234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הקניית יד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6C84C288-45B9-0C4B-BC23-61FEF6C6178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DECF7E4-AA12-DD4F-8FBA-6942B07B661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A824D68-292F-0740-864D-187885A36636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CFF00F0-B1E8-5F4E-A07B-F1B92F9D38A6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872B4A16-607D-6547-9FD5-D3C9EE1A521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71638" y="1928813"/>
            <a:ext cx="9572625" cy="3844925"/>
          </a:xfrm>
        </p:spPr>
        <p:txBody>
          <a:bodyPr>
            <a:normAutofit/>
          </a:bodyPr>
          <a:lstStyle>
            <a:lvl1pPr marL="0" indent="0" algn="r">
              <a:lnSpc>
                <a:spcPts val="4620"/>
              </a:lnSpc>
              <a:buNone/>
              <a:defRPr sz="3600">
                <a:latin typeface="Calibri" panose="020F0502020204030204" pitchFamily="34" charset="0"/>
                <a:cs typeface="+mn-cs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r>
              <a:rPr lang="he-IL" dirty="0"/>
              <a:t>לחץ להוסיף סגנון טקסט גדול של תבנית בסיס לחץ להוסיף סגנון טקסט גדול של תבנית בסיס לחץ להוסיף סגנון טקסט גדול של תבנית בסיס </a:t>
            </a:r>
            <a:endParaRPr lang="x-none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67E3700-96F7-8449-BFE9-3638DA8376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861" b="71253"/>
          <a:stretch/>
        </p:blipFill>
        <p:spPr>
          <a:xfrm>
            <a:off x="0" y="0"/>
            <a:ext cx="12192000" cy="1638096"/>
          </a:xfrm>
          <a:prstGeom prst="rect">
            <a:avLst/>
          </a:prstGeom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0A8A744E-77D6-CD40-B413-54A26D5A18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81590" y="663126"/>
            <a:ext cx="8280000" cy="720000"/>
          </a:xfrm>
          <a:solidFill>
            <a:schemeClr val="accent1"/>
          </a:solidFill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sz="4400" dirty="0"/>
              <a:t>הקניית ידע</a:t>
            </a:r>
            <a:endParaRPr lang="x-none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05C46E-F358-4B4C-A5AF-C1EE892CDA45}"/>
              </a:ext>
            </a:extLst>
          </p:cNvPr>
          <p:cNvSpPr/>
          <p:nvPr userDrawn="1"/>
        </p:nvSpPr>
        <p:spPr>
          <a:xfrm rot="16200000">
            <a:off x="11332780" y="835199"/>
            <a:ext cx="176581" cy="176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621342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sz="4400" dirty="0"/>
              <a:t>תרגול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ts val="36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ts val="36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6043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סיכו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>
                <a:cs typeface="+mn-cs"/>
              </a:endParaRP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ts val="36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מה למדנו היום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ts val="36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מה למדנו היום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10FCD1C-9BFA-FD42-804A-9E5198CD89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5139" b="30975"/>
          <a:stretch/>
        </p:blipFill>
        <p:spPr>
          <a:xfrm>
            <a:off x="0" y="0"/>
            <a:ext cx="12192000" cy="1638096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4C86F48E-655F-694F-BDCD-C6E0758A82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81590" y="663126"/>
            <a:ext cx="8280000" cy="720000"/>
          </a:xfrm>
          <a:solidFill>
            <a:schemeClr val="accent1"/>
          </a:solidFill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sz="4400" dirty="0"/>
              <a:t>סיכום</a:t>
            </a:r>
            <a:endParaRPr lang="x-none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751472D-38D8-CC45-AB7A-D96BB6EFB903}"/>
              </a:ext>
            </a:extLst>
          </p:cNvPr>
          <p:cNvSpPr/>
          <p:nvPr userDrawn="1"/>
        </p:nvSpPr>
        <p:spPr>
          <a:xfrm rot="16200000">
            <a:off x="11332780" y="835199"/>
            <a:ext cx="176581" cy="176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8145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פריסה מותאמת אישית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>
            <a:extLst>
              <a:ext uri="{FF2B5EF4-FFF2-40B4-BE49-F238E27FC236}">
                <a16:creationId xmlns:a16="http://schemas.microsoft.com/office/drawing/2014/main" id="{BF9AFC55-D643-47A1-90F5-FD4A7EBE98CE}"/>
              </a:ext>
            </a:extLst>
          </p:cNvPr>
          <p:cNvSpPr/>
          <p:nvPr userDrawn="1"/>
        </p:nvSpPr>
        <p:spPr>
          <a:xfrm>
            <a:off x="304799" y="593748"/>
            <a:ext cx="22697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ts val="1067"/>
              </a:spcBef>
            </a:pPr>
            <a:r>
              <a:rPr lang="he-IL" sz="2400" b="1" dirty="0">
                <a:solidFill>
                  <a:srgbClr val="FF0000"/>
                </a:solidFill>
                <a:latin typeface="Alef"/>
                <a:ea typeface="Alef"/>
                <a:sym typeface="Alef"/>
              </a:rPr>
              <a:t>*השקופית הזו מיועדת למורה בלבד יש למחוק אותה בסיום הכנת המצגת</a:t>
            </a:r>
          </a:p>
        </p:txBody>
      </p:sp>
      <p:cxnSp>
        <p:nvCxnSpPr>
          <p:cNvPr id="4" name="מחבר ישר 3">
            <a:extLst>
              <a:ext uri="{FF2B5EF4-FFF2-40B4-BE49-F238E27FC236}">
                <a16:creationId xmlns:a16="http://schemas.microsoft.com/office/drawing/2014/main" id="{EBBC6B57-C174-4CC5-9E63-745CA44C4846}"/>
              </a:ext>
            </a:extLst>
          </p:cNvPr>
          <p:cNvCxnSpPr/>
          <p:nvPr userDrawn="1"/>
        </p:nvCxnSpPr>
        <p:spPr>
          <a:xfrm>
            <a:off x="2717800" y="101306"/>
            <a:ext cx="0" cy="665509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44187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השיעור הבא יתחי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62E4A538-4F3E-F64C-9A27-B17595D3EC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0926655C-3CE5-C044-BE72-10DD68A23C96}"/>
              </a:ext>
            </a:extLst>
          </p:cNvPr>
          <p:cNvGrpSpPr/>
          <p:nvPr userDrawn="1"/>
        </p:nvGrpSpPr>
        <p:grpSpPr>
          <a:xfrm>
            <a:off x="9287641" y="5672000"/>
            <a:ext cx="3913243" cy="506326"/>
            <a:chOff x="358720" y="285496"/>
            <a:chExt cx="3913243" cy="506326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B632D79-E751-0D4D-B6CD-4B8B1AD073D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532257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763B464-1237-A348-9193-961771EAE3CA}"/>
                </a:ext>
              </a:extLst>
            </p:cNvPr>
            <p:cNvSpPr/>
            <p:nvPr userDrawn="1"/>
          </p:nvSpPr>
          <p:spPr>
            <a:xfrm rot="16200000">
              <a:off x="358720" y="28549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DC01593-63DE-304C-8644-C1E7B54F6003}"/>
                </a:ext>
              </a:extLst>
            </p:cNvPr>
            <p:cNvSpPr/>
            <p:nvPr userDrawn="1"/>
          </p:nvSpPr>
          <p:spPr>
            <a:xfrm>
              <a:off x="781297" y="454909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8D758A6-ADAA-3C4B-BE73-77E62B36AA06}"/>
              </a:ext>
            </a:extLst>
          </p:cNvPr>
          <p:cNvCxnSpPr>
            <a:cxnSpLocks/>
          </p:cNvCxnSpPr>
          <p:nvPr userDrawn="1"/>
        </p:nvCxnSpPr>
        <p:spPr>
          <a:xfrm>
            <a:off x="2377053" y="6178326"/>
            <a:ext cx="138588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21BCB78-6EA9-EA49-A148-510318E93A2D}"/>
              </a:ext>
            </a:extLst>
          </p:cNvPr>
          <p:cNvGrpSpPr/>
          <p:nvPr userDrawn="1"/>
        </p:nvGrpSpPr>
        <p:grpSpPr>
          <a:xfrm rot="10800000">
            <a:off x="11482153" y="140248"/>
            <a:ext cx="602703" cy="577326"/>
            <a:chOff x="781297" y="5586292"/>
            <a:chExt cx="602703" cy="577326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35DAE40-5EC9-C549-9045-80058A5F7020}"/>
                </a:ext>
              </a:extLst>
            </p:cNvPr>
            <p:cNvSpPr/>
            <p:nvPr userDrawn="1"/>
          </p:nvSpPr>
          <p:spPr>
            <a:xfrm rot="16200000">
              <a:off x="781297" y="5657292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D506E076-5D5A-C74C-B372-7A4154F417C5}"/>
                </a:ext>
              </a:extLst>
            </p:cNvPr>
            <p:cNvSpPr/>
            <p:nvPr userDrawn="1"/>
          </p:nvSpPr>
          <p:spPr>
            <a:xfrm>
              <a:off x="1216502" y="558629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245E28D-F02E-8440-8D16-26A1C54AA2EE}"/>
              </a:ext>
            </a:extLst>
          </p:cNvPr>
          <p:cNvCxnSpPr>
            <a:cxnSpLocks/>
          </p:cNvCxnSpPr>
          <p:nvPr userDrawn="1"/>
        </p:nvCxnSpPr>
        <p:spPr>
          <a:xfrm>
            <a:off x="-678730" y="6456415"/>
            <a:ext cx="345536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286B1DB1-3702-AE49-90FF-E260EB4ECA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83765" y="1616765"/>
            <a:ext cx="3624470" cy="362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574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A21B22D-68B8-4253-99C5-3E90DC3A2A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4C69BF5-20C0-4581-8A89-165C5F8580A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51E5EDB-F6AB-4F1B-A1A0-28AC83087E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92E61F-1F9B-4ACA-8CB5-252BFB8826D3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76480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השיעור הבא יתחי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63796BD-313B-0044-809D-6D612DE593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4692FF9-9816-1A41-9F19-64AC89C4FE77}"/>
              </a:ext>
            </a:extLst>
          </p:cNvPr>
          <p:cNvSpPr/>
          <p:nvPr userDrawn="1"/>
        </p:nvSpPr>
        <p:spPr>
          <a:xfrm>
            <a:off x="3337577" y="646574"/>
            <a:ext cx="5473303" cy="54733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x-none" dirty="0">
              <a:solidFill>
                <a:srgbClr val="FFFFFF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1C76A5A-A9C6-4148-9667-BA78FBEC1DC5}"/>
              </a:ext>
            </a:extLst>
          </p:cNvPr>
          <p:cNvSpPr/>
          <p:nvPr userDrawn="1"/>
        </p:nvSpPr>
        <p:spPr>
          <a:xfrm>
            <a:off x="2953941" y="3446401"/>
            <a:ext cx="6284118" cy="123988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FFFFFF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5656235-C025-B341-B125-6E522FFD6056}"/>
              </a:ext>
            </a:extLst>
          </p:cNvPr>
          <p:cNvGrpSpPr/>
          <p:nvPr userDrawn="1"/>
        </p:nvGrpSpPr>
        <p:grpSpPr>
          <a:xfrm>
            <a:off x="9287641" y="5672000"/>
            <a:ext cx="3913243" cy="506326"/>
            <a:chOff x="358720" y="285496"/>
            <a:chExt cx="3913243" cy="506326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740DB9B-9ABC-1E4F-9E76-DE21BB13499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532257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AC0021A-4563-F644-839C-3313EE112D9E}"/>
                </a:ext>
              </a:extLst>
            </p:cNvPr>
            <p:cNvSpPr/>
            <p:nvPr userDrawn="1"/>
          </p:nvSpPr>
          <p:spPr>
            <a:xfrm rot="16200000">
              <a:off x="358720" y="28549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984F002-0837-5347-8BEB-C54BD7228FB1}"/>
                </a:ext>
              </a:extLst>
            </p:cNvPr>
            <p:cNvSpPr/>
            <p:nvPr userDrawn="1"/>
          </p:nvSpPr>
          <p:spPr>
            <a:xfrm>
              <a:off x="781297" y="454909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x-none">
                <a:solidFill>
                  <a:srgbClr val="FFFFFF"/>
                </a:solidFill>
              </a:endParaRPr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27E2A2-BC31-804E-BB02-2D2086ECA9A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674" y="1524214"/>
            <a:ext cx="4552652" cy="22022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e-IL" dirty="0"/>
              <a:t>השיעור הבא</a:t>
            </a:r>
          </a:p>
          <a:p>
            <a:pPr lvl="0"/>
            <a:r>
              <a:rPr lang="he-IL" dirty="0"/>
              <a:t>יתחיל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0473E13-CEF0-6945-8210-1865616E9834}"/>
              </a:ext>
            </a:extLst>
          </p:cNvPr>
          <p:cNvCxnSpPr>
            <a:cxnSpLocks/>
          </p:cNvCxnSpPr>
          <p:nvPr userDrawn="1"/>
        </p:nvCxnSpPr>
        <p:spPr>
          <a:xfrm>
            <a:off x="2377053" y="6178326"/>
            <a:ext cx="138588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22617BD7-5381-4D41-92AE-B0043113B420}"/>
              </a:ext>
            </a:extLst>
          </p:cNvPr>
          <p:cNvGrpSpPr/>
          <p:nvPr userDrawn="1"/>
        </p:nvGrpSpPr>
        <p:grpSpPr>
          <a:xfrm rot="10800000">
            <a:off x="11482153" y="140248"/>
            <a:ext cx="602703" cy="577326"/>
            <a:chOff x="781297" y="5586292"/>
            <a:chExt cx="602703" cy="57732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7FD482-59E1-C04B-9AF0-F8141BE66FDD}"/>
                </a:ext>
              </a:extLst>
            </p:cNvPr>
            <p:cNvSpPr/>
            <p:nvPr userDrawn="1"/>
          </p:nvSpPr>
          <p:spPr>
            <a:xfrm rot="16200000">
              <a:off x="781297" y="5657292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E9A766D-D5BD-3E4B-AE40-5EF4614445A8}"/>
                </a:ext>
              </a:extLst>
            </p:cNvPr>
            <p:cNvSpPr/>
            <p:nvPr userDrawn="1"/>
          </p:nvSpPr>
          <p:spPr>
            <a:xfrm>
              <a:off x="1216502" y="558629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x-none">
                <a:solidFill>
                  <a:srgbClr val="FFFFFF"/>
                </a:solidFill>
              </a:endParaRP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5014CE-6431-0D4C-BAFF-39612F414400}"/>
              </a:ext>
            </a:extLst>
          </p:cNvPr>
          <p:cNvCxnSpPr>
            <a:cxnSpLocks/>
          </p:cNvCxnSpPr>
          <p:nvPr userDrawn="1"/>
        </p:nvCxnSpPr>
        <p:spPr>
          <a:xfrm>
            <a:off x="-678730" y="6456415"/>
            <a:ext cx="345536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4BD310FA-D564-9240-BAF3-B9933A5C61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64756" y="3704674"/>
            <a:ext cx="4662487" cy="81951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בשעה 09:00</a:t>
            </a:r>
            <a:endParaRPr lang="x-none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C964832-BAF5-B84F-9EE8-B31B27A731C8}"/>
              </a:ext>
            </a:extLst>
          </p:cNvPr>
          <p:cNvGrpSpPr/>
          <p:nvPr userDrawn="1"/>
        </p:nvGrpSpPr>
        <p:grpSpPr>
          <a:xfrm>
            <a:off x="-110840" y="110839"/>
            <a:ext cx="1530097" cy="1525930"/>
            <a:chOff x="8374611" y="4283110"/>
            <a:chExt cx="2300578" cy="2294314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7C0CB761-1CB6-FC4E-AEC0-ADBE45586F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799BDF5-881F-3045-A642-F8E001DE02C9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95403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ראשי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8E8959C-707A-374D-A37D-F0431F277F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-7354566" y="2026507"/>
            <a:ext cx="5045676" cy="5028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B22E21-BB18-2544-AECC-B480F0F96A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12947248" y="-3969273"/>
            <a:ext cx="5045676" cy="502891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E25FC14-1447-894C-9B3F-3393E44578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2700"/>
            <a:ext cx="12192000" cy="6858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B555B5A-6A6C-3E4C-ADAE-778B7D2D0359}"/>
              </a:ext>
            </a:extLst>
          </p:cNvPr>
          <p:cNvSpPr/>
          <p:nvPr userDrawn="1"/>
        </p:nvSpPr>
        <p:spPr>
          <a:xfrm>
            <a:off x="2090531" y="2902421"/>
            <a:ext cx="8636822" cy="12179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FFFFFF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C108D-DF17-D94D-B478-B1D39585A5A5}"/>
              </a:ext>
            </a:extLst>
          </p:cNvPr>
          <p:cNvSpPr/>
          <p:nvPr userDrawn="1"/>
        </p:nvSpPr>
        <p:spPr>
          <a:xfrm>
            <a:off x="5098472" y="1831503"/>
            <a:ext cx="5884533" cy="1070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FFFFFF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83E9F71-40EC-904A-998B-27EBBD81B7D8}"/>
              </a:ext>
            </a:extLst>
          </p:cNvPr>
          <p:cNvCxnSpPr>
            <a:cxnSpLocks/>
          </p:cNvCxnSpPr>
          <p:nvPr userDrawn="1"/>
        </p:nvCxnSpPr>
        <p:spPr>
          <a:xfrm>
            <a:off x="7156173" y="1639956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D1DA4F9E-AC5E-4E44-B0D3-AD506CC1F2FB}"/>
              </a:ext>
            </a:extLst>
          </p:cNvPr>
          <p:cNvSpPr/>
          <p:nvPr userDrawn="1"/>
        </p:nvSpPr>
        <p:spPr>
          <a:xfrm rot="16200000">
            <a:off x="10880058" y="2083803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FFFFFF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4CCDBE2-FBDE-6C46-8010-3BEB4D38025B}"/>
              </a:ext>
            </a:extLst>
          </p:cNvPr>
          <p:cNvCxnSpPr>
            <a:cxnSpLocks/>
          </p:cNvCxnSpPr>
          <p:nvPr userDrawn="1"/>
        </p:nvCxnSpPr>
        <p:spPr>
          <a:xfrm>
            <a:off x="2090531" y="4989650"/>
            <a:ext cx="5065642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81A4514E-A493-F241-AC14-15585885E0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65199" y="3025258"/>
            <a:ext cx="7816850" cy="1067468"/>
          </a:xfrm>
        </p:spPr>
        <p:txBody>
          <a:bodyPr>
            <a:normAutofit/>
          </a:bodyPr>
          <a:lstStyle>
            <a:lvl1pPr marL="0" indent="0">
              <a:buNone/>
              <a:defRPr sz="6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שיעור חשבון לכיתה א</a:t>
            </a:r>
            <a:endParaRPr lang="x-none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722B399-0C27-314C-A9E5-A4C6E23B0F40}"/>
              </a:ext>
            </a:extLst>
          </p:cNvPr>
          <p:cNvGrpSpPr/>
          <p:nvPr userDrawn="1"/>
        </p:nvGrpSpPr>
        <p:grpSpPr>
          <a:xfrm>
            <a:off x="-110840" y="110839"/>
            <a:ext cx="1530097" cy="1525930"/>
            <a:chOff x="8374611" y="4283110"/>
            <a:chExt cx="2300578" cy="229431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57199CA-CF9F-2040-A14F-9134F717DA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5A931FB-F43D-E449-8EC5-C53927BF0CA6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A49B985-D8AE-614D-A6BB-C3608106238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32187" y="886221"/>
            <a:ext cx="9150178" cy="2791691"/>
          </a:xfrm>
          <a:prstGeom prst="rect">
            <a:avLst/>
          </a:prstGeom>
        </p:spPr>
      </p:pic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881B4E06-64FF-B845-9777-320E6F126B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30833" y="4419771"/>
            <a:ext cx="6411268" cy="649357"/>
          </a:xfrm>
        </p:spPr>
        <p:txBody>
          <a:bodyPr>
            <a:normAutofit/>
          </a:bodyPr>
          <a:lstStyle>
            <a:lvl1pPr marL="0" indent="0" algn="l" rtl="1">
              <a:buNone/>
              <a:defRPr lang="x-none" sz="3200" b="0" i="0" kern="120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he-IL" dirty="0"/>
              <a:t>נושא השיעור: הרחבת שברים</a:t>
            </a:r>
            <a:endParaRPr lang="x-none" dirty="0"/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BA5F5BE6-034E-F841-A2F4-1C5B1EEE6E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6891" y="6148563"/>
            <a:ext cx="5099050" cy="560533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he-IL" dirty="0"/>
              <a:t>עם המורה: דנית כהן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1484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כותרת ראשי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8E8959C-707A-374D-A37D-F0431F277F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-7354566" y="2026507"/>
            <a:ext cx="5045676" cy="5028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B22E21-BB18-2544-AECC-B480F0F96A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12947248" y="-3969273"/>
            <a:ext cx="5045676" cy="502891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A307165-DA22-2E48-AE86-B78F4110AE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613B3B1-726C-944F-8CAD-1F3AF7A7034B}"/>
              </a:ext>
            </a:extLst>
          </p:cNvPr>
          <p:cNvCxnSpPr>
            <a:cxnSpLocks/>
          </p:cNvCxnSpPr>
          <p:nvPr userDrawn="1"/>
        </p:nvCxnSpPr>
        <p:spPr>
          <a:xfrm>
            <a:off x="7156173" y="1639956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20F5DAFE-647E-5C47-B77A-42DA94152FF1}"/>
              </a:ext>
            </a:extLst>
          </p:cNvPr>
          <p:cNvSpPr/>
          <p:nvPr userDrawn="1"/>
        </p:nvSpPr>
        <p:spPr>
          <a:xfrm rot="16200000">
            <a:off x="7721222" y="1537008"/>
            <a:ext cx="205896" cy="2058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x-none">
              <a:solidFill>
                <a:srgbClr val="FFFFFF"/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F22374B-CE66-F844-8273-BE66100E5DC3}"/>
              </a:ext>
            </a:extLst>
          </p:cNvPr>
          <p:cNvCxnSpPr>
            <a:cxnSpLocks/>
          </p:cNvCxnSpPr>
          <p:nvPr userDrawn="1"/>
        </p:nvCxnSpPr>
        <p:spPr>
          <a:xfrm>
            <a:off x="4093266" y="4984979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38A16B6-C317-B44B-A5BB-C2442F733613}"/>
              </a:ext>
            </a:extLst>
          </p:cNvPr>
          <p:cNvCxnSpPr>
            <a:cxnSpLocks/>
          </p:cNvCxnSpPr>
          <p:nvPr userDrawn="1"/>
        </p:nvCxnSpPr>
        <p:spPr>
          <a:xfrm>
            <a:off x="4093266" y="2035982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0160307-BF93-B642-B885-52C1AEE617F6}"/>
              </a:ext>
            </a:extLst>
          </p:cNvPr>
          <p:cNvGrpSpPr/>
          <p:nvPr userDrawn="1"/>
        </p:nvGrpSpPr>
        <p:grpSpPr>
          <a:xfrm>
            <a:off x="-110840" y="110839"/>
            <a:ext cx="1530097" cy="1525930"/>
            <a:chOff x="8374611" y="4283110"/>
            <a:chExt cx="2300578" cy="2294314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98B7E2E-690A-B74F-A361-DB3C1398C2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3D367D3-E2A8-4A4A-953D-E858CA461A7D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CCF59D4F-A27F-1C45-8148-635F8893C9C9}"/>
              </a:ext>
            </a:extLst>
          </p:cNvPr>
          <p:cNvSpPr txBox="1"/>
          <p:nvPr userDrawn="1"/>
        </p:nvSpPr>
        <p:spPr>
          <a:xfrm>
            <a:off x="2210656" y="2447258"/>
            <a:ext cx="7770689" cy="1963485"/>
          </a:xfrm>
          <a:prstGeom prst="rect">
            <a:avLst/>
          </a:prstGeom>
          <a:solidFill>
            <a:schemeClr val="accent1"/>
          </a:solidFill>
        </p:spPr>
        <p:txBody>
          <a:bodyPr wrap="square" lIns="251999" tIns="251999" rIns="251999" bIns="251999" rtlCol="0" anchor="ctr">
            <a:spAutoFit/>
          </a:bodyPr>
          <a:lstStyle/>
          <a:p>
            <a:pPr algn="ctr" rtl="1">
              <a:lnSpc>
                <a:spcPts val="6000"/>
              </a:lnSpc>
            </a:pPr>
            <a:r>
              <a:rPr lang="he-IL" sz="6600" dirty="0">
                <a:solidFill>
                  <a:srgbClr val="FFFFFF"/>
                </a:solidFill>
                <a:ea typeface="Open Sans" panose="020B0606030504020204" pitchFamily="34" charset="0"/>
                <a:cs typeface="Calibri" panose="020F0502020204030204" pitchFamily="34" charset="0"/>
              </a:rPr>
              <a:t>תודה שצפיתם בשידור</a:t>
            </a:r>
          </a:p>
          <a:p>
            <a:pPr algn="ctr" rtl="1">
              <a:lnSpc>
                <a:spcPts val="6000"/>
              </a:lnSpc>
            </a:pPr>
            <a:r>
              <a:rPr lang="he-IL" sz="3200" dirty="0">
                <a:solidFill>
                  <a:srgbClr val="FFFFFF"/>
                </a:solidFill>
                <a:cs typeface="Calibri" panose="020F0502020204030204" pitchFamily="34" charset="0"/>
              </a:rPr>
              <a:t>הופק עבור משרד החינוך ע״י מטח</a:t>
            </a:r>
            <a:endParaRPr lang="x-none" sz="3200" dirty="0">
              <a:solidFill>
                <a:srgbClr val="FFFFFF"/>
              </a:solidFill>
              <a:cs typeface="Calibri" panose="020F050202020403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30459D7-20E2-3642-98A9-F8CB285E36CD}"/>
              </a:ext>
            </a:extLst>
          </p:cNvPr>
          <p:cNvSpPr/>
          <p:nvPr userDrawn="1"/>
        </p:nvSpPr>
        <p:spPr>
          <a:xfrm>
            <a:off x="6692900" y="4828833"/>
            <a:ext cx="342900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FFFFFF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247E01A-4A09-7641-BB58-BBF9194A53AE}"/>
              </a:ext>
            </a:extLst>
          </p:cNvPr>
          <p:cNvSpPr/>
          <p:nvPr userDrawn="1"/>
        </p:nvSpPr>
        <p:spPr>
          <a:xfrm>
            <a:off x="2431342" y="2371058"/>
            <a:ext cx="152400" cy="15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x-none">
              <a:solidFill>
                <a:srgbClr val="FFFFFF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C4295D9-D842-7B4A-8FAF-A7CB7DC8D8DD}"/>
              </a:ext>
            </a:extLst>
          </p:cNvPr>
          <p:cNvSpPr/>
          <p:nvPr userDrawn="1"/>
        </p:nvSpPr>
        <p:spPr>
          <a:xfrm>
            <a:off x="9905144" y="4005877"/>
            <a:ext cx="152400" cy="152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x-none">
              <a:solidFill>
                <a:srgbClr val="FFFFF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286E97-B4B5-7A44-BA99-EFC8C200D63F}"/>
              </a:ext>
            </a:extLst>
          </p:cNvPr>
          <p:cNvSpPr txBox="1"/>
          <p:nvPr userDrawn="1"/>
        </p:nvSpPr>
        <p:spPr>
          <a:xfrm>
            <a:off x="3870376" y="6424726"/>
            <a:ext cx="44512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shutterstock</a:t>
            </a:r>
            <a:r>
              <a:rPr lang="en-US"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/com</a:t>
            </a:r>
            <a:r>
              <a:rPr lang="he-IL" sz="1500" dirty="0">
                <a:solidFill>
                  <a:srgbClr val="FFFFFF"/>
                </a:solidFill>
                <a:latin typeface="Arial" panose="020B0604020202020204" pitchFamily="34" charset="0"/>
              </a:rPr>
              <a:t> איורים: </a:t>
            </a:r>
            <a:endParaRPr lang="x-none" sz="15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61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השיעור הבא יתחי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63796BD-313B-0044-809D-6D612DE593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4692FF9-9816-1A41-9F19-64AC89C4FE77}"/>
              </a:ext>
            </a:extLst>
          </p:cNvPr>
          <p:cNvSpPr/>
          <p:nvPr userDrawn="1"/>
        </p:nvSpPr>
        <p:spPr>
          <a:xfrm>
            <a:off x="3337577" y="646574"/>
            <a:ext cx="5473303" cy="54733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1C76A5A-A9C6-4148-9667-BA78FBEC1DC5}"/>
              </a:ext>
            </a:extLst>
          </p:cNvPr>
          <p:cNvSpPr/>
          <p:nvPr userDrawn="1"/>
        </p:nvSpPr>
        <p:spPr>
          <a:xfrm>
            <a:off x="2953941" y="3446401"/>
            <a:ext cx="6284118" cy="123988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5656235-C025-B341-B125-6E522FFD6056}"/>
              </a:ext>
            </a:extLst>
          </p:cNvPr>
          <p:cNvGrpSpPr/>
          <p:nvPr userDrawn="1"/>
        </p:nvGrpSpPr>
        <p:grpSpPr>
          <a:xfrm>
            <a:off x="9287641" y="5672000"/>
            <a:ext cx="3913243" cy="506326"/>
            <a:chOff x="358720" y="285496"/>
            <a:chExt cx="3913243" cy="506326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740DB9B-9ABC-1E4F-9E76-DE21BB13499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532257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AC0021A-4563-F644-839C-3313EE112D9E}"/>
                </a:ext>
              </a:extLst>
            </p:cNvPr>
            <p:cNvSpPr/>
            <p:nvPr userDrawn="1"/>
          </p:nvSpPr>
          <p:spPr>
            <a:xfrm rot="16200000">
              <a:off x="358720" y="28549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984F002-0837-5347-8BEB-C54BD7228FB1}"/>
                </a:ext>
              </a:extLst>
            </p:cNvPr>
            <p:cNvSpPr/>
            <p:nvPr userDrawn="1"/>
          </p:nvSpPr>
          <p:spPr>
            <a:xfrm>
              <a:off x="781297" y="454909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27E2A2-BC31-804E-BB02-2D2086ECA9A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674" y="1524214"/>
            <a:ext cx="4552652" cy="22022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e-IL" dirty="0"/>
              <a:t>השיעור הבא</a:t>
            </a:r>
          </a:p>
          <a:p>
            <a:pPr lvl="0"/>
            <a:r>
              <a:rPr lang="he-IL" dirty="0"/>
              <a:t>יתחיל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0473E13-CEF0-6945-8210-1865616E9834}"/>
              </a:ext>
            </a:extLst>
          </p:cNvPr>
          <p:cNvCxnSpPr>
            <a:cxnSpLocks/>
          </p:cNvCxnSpPr>
          <p:nvPr userDrawn="1"/>
        </p:nvCxnSpPr>
        <p:spPr>
          <a:xfrm>
            <a:off x="2377053" y="6178326"/>
            <a:ext cx="138588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22617BD7-5381-4D41-92AE-B0043113B420}"/>
              </a:ext>
            </a:extLst>
          </p:cNvPr>
          <p:cNvGrpSpPr/>
          <p:nvPr userDrawn="1"/>
        </p:nvGrpSpPr>
        <p:grpSpPr>
          <a:xfrm rot="10800000">
            <a:off x="11482153" y="140248"/>
            <a:ext cx="602703" cy="577326"/>
            <a:chOff x="781297" y="5586292"/>
            <a:chExt cx="602703" cy="57732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7FD482-59E1-C04B-9AF0-F8141BE66FDD}"/>
                </a:ext>
              </a:extLst>
            </p:cNvPr>
            <p:cNvSpPr/>
            <p:nvPr userDrawn="1"/>
          </p:nvSpPr>
          <p:spPr>
            <a:xfrm rot="16200000">
              <a:off x="781297" y="5657292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E9A766D-D5BD-3E4B-AE40-5EF4614445A8}"/>
                </a:ext>
              </a:extLst>
            </p:cNvPr>
            <p:cNvSpPr/>
            <p:nvPr userDrawn="1"/>
          </p:nvSpPr>
          <p:spPr>
            <a:xfrm>
              <a:off x="1216502" y="558629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5014CE-6431-0D4C-BAFF-39612F414400}"/>
              </a:ext>
            </a:extLst>
          </p:cNvPr>
          <p:cNvCxnSpPr>
            <a:cxnSpLocks/>
          </p:cNvCxnSpPr>
          <p:nvPr userDrawn="1"/>
        </p:nvCxnSpPr>
        <p:spPr>
          <a:xfrm>
            <a:off x="-678730" y="6456415"/>
            <a:ext cx="345536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4BD310FA-D564-9240-BAF3-B9933A5C61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64756" y="3704674"/>
            <a:ext cx="4662487" cy="81951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בשעה 09:00</a:t>
            </a:r>
            <a:endParaRPr lang="x-none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C964832-BAF5-B84F-9EE8-B31B27A731C8}"/>
              </a:ext>
            </a:extLst>
          </p:cNvPr>
          <p:cNvGrpSpPr/>
          <p:nvPr userDrawn="1"/>
        </p:nvGrpSpPr>
        <p:grpSpPr>
          <a:xfrm>
            <a:off x="-110840" y="110839"/>
            <a:ext cx="1530097" cy="1525930"/>
            <a:chOff x="8374611" y="4283110"/>
            <a:chExt cx="2300578" cy="2294314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7C0CB761-1CB6-FC4E-AEC0-ADBE45586F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799BDF5-881F-3045-A642-F8E001DE02C9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67199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מה נלמד היו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FAD2F-8484-6F41-A7DB-68F52EBF05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046" y="376561"/>
            <a:ext cx="10515600" cy="1325563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מה נלמד היום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0BC21-AC41-C940-AECD-AA7CACFED78F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Clr>
                <a:schemeClr val="accent2"/>
              </a:buCl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טקסט עם בולט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F17BF2D-5C56-2347-98A3-34A4F9603254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AEDD64D-1669-CC4D-A40D-F4C1654A152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1EEFE9A-A5D8-E143-B1EA-0A48F46D9FBA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8E9E340-F138-444F-A3A8-C621C8A24CE1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D763B7A-9108-A148-9406-56F54986D02B}"/>
              </a:ext>
            </a:extLst>
          </p:cNvPr>
          <p:cNvGrpSpPr/>
          <p:nvPr userDrawn="1"/>
        </p:nvGrpSpPr>
        <p:grpSpPr>
          <a:xfrm rot="10800000">
            <a:off x="8177063" y="10623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F173E8D-1DC7-EA46-A2CF-77F707D4A43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61244C7-240F-A94A-B142-2E9C0513EF6E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1914BA5-ACCC-6D44-863F-9400125B1812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x-none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51226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מה להביא לשיעור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53EEE-2C1E-B542-8225-9153493AC8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מה להביא לשיעור?</a:t>
            </a:r>
            <a:endParaRPr lang="x-non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3C51F2-91FC-CF4D-8D50-E0D4C4B121D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1741679"/>
            <a:ext cx="5157787" cy="3684588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טקסט עם בולט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B1B37A-1CA3-A240-A716-DD9A47540CB3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1741679"/>
            <a:ext cx="5183188" cy="3684588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טקסט עם בולט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430CA40-3AE6-8C40-B628-3B8B63BD0A0E}"/>
              </a:ext>
            </a:extLst>
          </p:cNvPr>
          <p:cNvGrpSpPr/>
          <p:nvPr userDrawn="1"/>
        </p:nvGrpSpPr>
        <p:grpSpPr>
          <a:xfrm>
            <a:off x="1785665" y="181572"/>
            <a:ext cx="10244790" cy="506326"/>
            <a:chOff x="1748087" y="356936"/>
            <a:chExt cx="10244790" cy="50632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B534642-3CB6-A445-AA80-E1A2A04DB33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48087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F0647F-5897-294F-87FC-777F34105B01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BCB72AB-9511-E340-859E-BC49A5D471A5}"/>
              </a:ext>
            </a:extLst>
          </p:cNvPr>
          <p:cNvSpPr/>
          <p:nvPr userDrawn="1"/>
        </p:nvSpPr>
        <p:spPr>
          <a:xfrm rot="10800000">
            <a:off x="11819101" y="314134"/>
            <a:ext cx="211354" cy="211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1394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הקניית יד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3D0ADF1-D847-284D-AE47-771521E2B2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244" b="63870"/>
          <a:stretch/>
        </p:blipFill>
        <p:spPr>
          <a:xfrm>
            <a:off x="0" y="0"/>
            <a:ext cx="12192000" cy="163809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81590" y="663126"/>
            <a:ext cx="8280000" cy="720000"/>
          </a:xfrm>
          <a:solidFill>
            <a:schemeClr val="accent1"/>
          </a:solidFill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הקניית ידע</a:t>
            </a:r>
            <a:endParaRPr lang="x-non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BD9B8B-E13B-EB49-B17F-97A61BE20F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71638" y="1928813"/>
            <a:ext cx="9572625" cy="3844925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r>
              <a:rPr lang="he-IL" dirty="0"/>
              <a:t>לחץ להוסיף סגנון טקסט גדול של תבנית בסיס</a:t>
            </a:r>
            <a:endParaRPr lang="x-none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F19C3E0-9540-994D-9F88-1AA758EA24E6}"/>
              </a:ext>
            </a:extLst>
          </p:cNvPr>
          <p:cNvSpPr/>
          <p:nvPr userDrawn="1"/>
        </p:nvSpPr>
        <p:spPr>
          <a:xfrm rot="16200000">
            <a:off x="11332780" y="835199"/>
            <a:ext cx="176581" cy="176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7306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CC66965-9479-AB40-A1AD-3AFCE0BDB4B6}"/>
              </a:ext>
            </a:extLst>
          </p:cNvPr>
          <p:cNvSpPr/>
          <p:nvPr userDrawn="1"/>
        </p:nvSpPr>
        <p:spPr>
          <a:xfrm rot="16200000">
            <a:off x="8989719" y="249375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x-none">
              <a:solidFill>
                <a:srgbClr val="FFFFFF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תרגול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lang="en-US" sz="2800" b="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marL="228600" marR="0" lvl="0" indent="-22860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724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מצגת מלאה ב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53EEE-2C1E-B542-8225-9153493AC8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המשך תרגול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D2555F-AC29-CF40-A900-4B11F74D3B6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dirty="0"/>
              <a:t>לחץ כדי לערוך סגנון כותרת 3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3C51F2-91FC-CF4D-8D50-E0D4C4B121D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עם בולט של תבנית בסיס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3758F3-DA41-7043-A36A-300D6DD6B73C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dirty="0"/>
              <a:t>לחץ כדי לערוך סגנון כותרת 3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B1B37A-1CA3-A240-A716-DD9A47540CB3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עם בולט של תבנית בסיס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430CA40-3AE6-8C40-B628-3B8B63BD0A0E}"/>
              </a:ext>
            </a:extLst>
          </p:cNvPr>
          <p:cNvGrpSpPr/>
          <p:nvPr userDrawn="1"/>
        </p:nvGrpSpPr>
        <p:grpSpPr>
          <a:xfrm>
            <a:off x="1489765" y="181572"/>
            <a:ext cx="10435013" cy="506326"/>
            <a:chOff x="1452187" y="356936"/>
            <a:chExt cx="10435013" cy="50632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B534642-3CB6-A445-AA80-E1A2A04DB33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52187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F0647F-5897-294F-87FC-777F34105B01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BCB72AB-9511-E340-859E-BC49A5D471A5}"/>
              </a:ext>
            </a:extLst>
          </p:cNvPr>
          <p:cNvSpPr/>
          <p:nvPr userDrawn="1"/>
        </p:nvSpPr>
        <p:spPr>
          <a:xfrm rot="10800000">
            <a:off x="11819101" y="314134"/>
            <a:ext cx="211354" cy="211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x-non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7143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פתרו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CC66965-9479-AB40-A1AD-3AFCE0BDB4B6}"/>
              </a:ext>
            </a:extLst>
          </p:cNvPr>
          <p:cNvSpPr/>
          <p:nvPr userDrawn="1"/>
        </p:nvSpPr>
        <p:spPr>
          <a:xfrm rot="16200000">
            <a:off x="8989719" y="249375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x-none">
              <a:solidFill>
                <a:srgbClr val="FFFFFF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פתרון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4275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הקניית יד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6C84C288-45B9-0C4B-BC23-61FEF6C6178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DECF7E4-AA12-DD4F-8FBA-6942B07B661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A824D68-292F-0740-864D-187885A36636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CFF00F0-B1E8-5F4E-A07B-F1B92F9D38A6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872B4A16-607D-6547-9FD5-D3C9EE1A521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71638" y="1928813"/>
            <a:ext cx="9572625" cy="3844925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3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r>
              <a:rPr lang="he-IL" dirty="0"/>
              <a:t>לחץ להוסיף סגנון טקסט גדול של תבנית בסיס</a:t>
            </a:r>
            <a:endParaRPr lang="x-none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67E3700-96F7-8449-BFE9-3638DA8376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861" b="71253"/>
          <a:stretch/>
        </p:blipFill>
        <p:spPr>
          <a:xfrm>
            <a:off x="0" y="0"/>
            <a:ext cx="12192000" cy="1638096"/>
          </a:xfrm>
          <a:prstGeom prst="rect">
            <a:avLst/>
          </a:prstGeom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0A8A744E-77D6-CD40-B413-54A26D5A18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81590" y="663126"/>
            <a:ext cx="8280000" cy="720000"/>
          </a:xfrm>
          <a:solidFill>
            <a:schemeClr val="accent1"/>
          </a:solidFill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הקניית ידע</a:t>
            </a:r>
            <a:endParaRPr lang="x-none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05C46E-F358-4B4C-A5AF-C1EE892CDA45}"/>
              </a:ext>
            </a:extLst>
          </p:cNvPr>
          <p:cNvSpPr/>
          <p:nvPr userDrawn="1"/>
        </p:nvSpPr>
        <p:spPr>
          <a:xfrm rot="16200000">
            <a:off x="11332780" y="835199"/>
            <a:ext cx="176581" cy="176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0142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תרגול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995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סיכו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מה למדנו היום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מה למדנו היום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10FCD1C-9BFA-FD42-804A-9E5198CD89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5139" b="30975"/>
          <a:stretch/>
        </p:blipFill>
        <p:spPr>
          <a:xfrm>
            <a:off x="0" y="0"/>
            <a:ext cx="12192000" cy="1638096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4C86F48E-655F-694F-BDCD-C6E0758A82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81590" y="663126"/>
            <a:ext cx="8280000" cy="720000"/>
          </a:xfrm>
          <a:solidFill>
            <a:schemeClr val="accent1"/>
          </a:solidFill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סיכום</a:t>
            </a:r>
            <a:endParaRPr lang="x-none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751472D-38D8-CC45-AB7A-D96BB6EFB903}"/>
              </a:ext>
            </a:extLst>
          </p:cNvPr>
          <p:cNvSpPr/>
          <p:nvPr userDrawn="1"/>
        </p:nvSpPr>
        <p:spPr>
          <a:xfrm rot="16200000">
            <a:off x="11332780" y="835199"/>
            <a:ext cx="176581" cy="176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9630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משימה באופ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תמונה 2"/>
          <p:cNvSpPr>
            <a:spLocks noGrp="1"/>
          </p:cNvSpPr>
          <p:nvPr>
            <p:ph type="pic" idx="1" hasCustomPrompt="1"/>
          </p:nvPr>
        </p:nvSpPr>
        <p:spPr>
          <a:xfrm>
            <a:off x="990948" y="1541766"/>
            <a:ext cx="10256245" cy="4519533"/>
          </a:xfrm>
          <a:prstGeom prst="rect">
            <a:avLst/>
          </a:prstGeom>
        </p:spPr>
        <p:txBody>
          <a:bodyPr/>
          <a:lstStyle>
            <a:lvl1pPr marL="0" marR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e-IL" dirty="0"/>
              <a:t>  לחץ כאן להוסיף תמונה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E2EBC84-43F8-574B-B641-E38F11E343AF}"/>
              </a:ext>
            </a:extLst>
          </p:cNvPr>
          <p:cNvGrpSpPr/>
          <p:nvPr userDrawn="1"/>
        </p:nvGrpSpPr>
        <p:grpSpPr>
          <a:xfrm>
            <a:off x="-2381248" y="158428"/>
            <a:ext cx="14545456" cy="6541144"/>
            <a:chOff x="-2455150" y="146499"/>
            <a:chExt cx="14545456" cy="654114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5DB5F7D-0835-C146-BC9D-B30515AA8B6A}"/>
                </a:ext>
              </a:extLst>
            </p:cNvPr>
            <p:cNvSpPr/>
            <p:nvPr userDrawn="1"/>
          </p:nvSpPr>
          <p:spPr>
            <a:xfrm>
              <a:off x="11517522" y="146499"/>
              <a:ext cx="503306" cy="50330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x-none">
                <a:solidFill>
                  <a:srgbClr val="FFFFFF"/>
                </a:solidFill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0EA71EF-79A8-3646-BBDE-A1B8320FAEF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2455150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FFAC583-20CC-AD46-AF43-64CD61DC3D58}"/>
                </a:ext>
              </a:extLst>
            </p:cNvPr>
            <p:cNvGrpSpPr/>
            <p:nvPr userDrawn="1"/>
          </p:nvGrpSpPr>
          <p:grpSpPr>
            <a:xfrm rot="10800000">
              <a:off x="8177063" y="6181317"/>
              <a:ext cx="3913243" cy="506326"/>
              <a:chOff x="358720" y="6187719"/>
              <a:chExt cx="3913243" cy="506326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7FFC6B5D-55D1-324B-B8E3-F96F62F3AA1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65046" y="6434480"/>
                <a:ext cx="3406917" cy="12802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8AA9893-4A9A-FB4F-BC48-9141DC495FE4}"/>
                  </a:ext>
                </a:extLst>
              </p:cNvPr>
              <p:cNvSpPr/>
              <p:nvPr userDrawn="1"/>
            </p:nvSpPr>
            <p:spPr>
              <a:xfrm rot="16200000">
                <a:off x="358720" y="6187719"/>
                <a:ext cx="506326" cy="50632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x-none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BBF761E-B3AD-8C4C-B469-DEC8A7F1D9C4}"/>
                  </a:ext>
                </a:extLst>
              </p:cNvPr>
              <p:cNvSpPr/>
              <p:nvPr userDrawn="1"/>
            </p:nvSpPr>
            <p:spPr>
              <a:xfrm>
                <a:off x="781297" y="6357132"/>
                <a:ext cx="167498" cy="16749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x-none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0BB7CC1-E08E-854B-AAC6-1DE02C2A331A}"/>
                </a:ext>
              </a:extLst>
            </p:cNvPr>
            <p:cNvSpPr/>
            <p:nvPr userDrawn="1"/>
          </p:nvSpPr>
          <p:spPr>
            <a:xfrm>
              <a:off x="11646396" y="507951"/>
              <a:ext cx="245558" cy="2455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x-none">
                <a:solidFill>
                  <a:srgbClr val="FFFFFF"/>
                </a:solidFill>
              </a:endParaRPr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6CED5B-1A65-7F4C-8656-A6983C5E17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93" y="661709"/>
            <a:ext cx="10953750" cy="1903413"/>
          </a:xfrm>
        </p:spPr>
        <p:txBody>
          <a:bodyPr>
            <a:noAutofit/>
          </a:bodyPr>
          <a:lstStyle>
            <a:lvl1pPr marL="0" indent="0">
              <a:buNone/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9701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ראשי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8E8959C-707A-374D-A37D-F0431F277F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-7354566" y="2026507"/>
            <a:ext cx="5045676" cy="5028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B22E21-BB18-2544-AECC-B480F0F96A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12947248" y="-3969273"/>
            <a:ext cx="5045676" cy="502891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E25FC14-1447-894C-9B3F-3393E44578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2700"/>
            <a:ext cx="12192000" cy="6858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B555B5A-6A6C-3E4C-ADAE-778B7D2D0359}"/>
              </a:ext>
            </a:extLst>
          </p:cNvPr>
          <p:cNvSpPr/>
          <p:nvPr userDrawn="1"/>
        </p:nvSpPr>
        <p:spPr>
          <a:xfrm>
            <a:off x="2090531" y="2902421"/>
            <a:ext cx="8636822" cy="12179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C108D-DF17-D94D-B478-B1D39585A5A5}"/>
              </a:ext>
            </a:extLst>
          </p:cNvPr>
          <p:cNvSpPr/>
          <p:nvPr userDrawn="1"/>
        </p:nvSpPr>
        <p:spPr>
          <a:xfrm>
            <a:off x="5098472" y="1831503"/>
            <a:ext cx="5884533" cy="1070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83E9F71-40EC-904A-998B-27EBBD81B7D8}"/>
              </a:ext>
            </a:extLst>
          </p:cNvPr>
          <p:cNvCxnSpPr>
            <a:cxnSpLocks/>
          </p:cNvCxnSpPr>
          <p:nvPr userDrawn="1"/>
        </p:nvCxnSpPr>
        <p:spPr>
          <a:xfrm>
            <a:off x="7156173" y="1639956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D1DA4F9E-AC5E-4E44-B0D3-AD506CC1F2FB}"/>
              </a:ext>
            </a:extLst>
          </p:cNvPr>
          <p:cNvSpPr/>
          <p:nvPr userDrawn="1"/>
        </p:nvSpPr>
        <p:spPr>
          <a:xfrm rot="16200000">
            <a:off x="10880058" y="2083803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4CCDBE2-FBDE-6C46-8010-3BEB4D38025B}"/>
              </a:ext>
            </a:extLst>
          </p:cNvPr>
          <p:cNvCxnSpPr>
            <a:cxnSpLocks/>
          </p:cNvCxnSpPr>
          <p:nvPr userDrawn="1"/>
        </p:nvCxnSpPr>
        <p:spPr>
          <a:xfrm>
            <a:off x="2090531" y="4989650"/>
            <a:ext cx="5065642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81A4514E-A493-F241-AC14-15585885E0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65199" y="3025258"/>
            <a:ext cx="7816850" cy="1067468"/>
          </a:xfrm>
        </p:spPr>
        <p:txBody>
          <a:bodyPr>
            <a:normAutofit/>
          </a:bodyPr>
          <a:lstStyle>
            <a:lvl1pPr marL="0" indent="0">
              <a:buNone/>
              <a:defRPr sz="6000"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שיעור חשבון לכיתה א</a:t>
            </a:r>
            <a:endParaRPr lang="x-none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722B399-0C27-314C-A9E5-A4C6E23B0F40}"/>
              </a:ext>
            </a:extLst>
          </p:cNvPr>
          <p:cNvGrpSpPr/>
          <p:nvPr userDrawn="1"/>
        </p:nvGrpSpPr>
        <p:grpSpPr>
          <a:xfrm>
            <a:off x="-110840" y="110839"/>
            <a:ext cx="1530097" cy="1525930"/>
            <a:chOff x="8374611" y="4283110"/>
            <a:chExt cx="2300578" cy="229431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57199CA-CF9F-2040-A14F-9134F717DA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5A931FB-F43D-E449-8EC5-C53927BF0CA6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A49B985-D8AE-614D-A6BB-C3608106238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32187" y="886221"/>
            <a:ext cx="9150178" cy="2791691"/>
          </a:xfrm>
          <a:prstGeom prst="rect">
            <a:avLst/>
          </a:prstGeom>
        </p:spPr>
      </p:pic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881B4E06-64FF-B845-9777-320E6F126B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30833" y="4419771"/>
            <a:ext cx="6411268" cy="649357"/>
          </a:xfrm>
        </p:spPr>
        <p:txBody>
          <a:bodyPr>
            <a:normAutofit/>
          </a:bodyPr>
          <a:lstStyle>
            <a:lvl1pPr marL="0" indent="0" algn="l" rtl="1">
              <a:buNone/>
              <a:defRPr lang="x-none" sz="3200" b="0" i="0" kern="120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he-IL" dirty="0"/>
              <a:t>נושא השיעור: הרחבת שברים</a:t>
            </a:r>
            <a:endParaRPr lang="x-none" dirty="0"/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BA5F5BE6-034E-F841-A2F4-1C5B1EEE6E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30833" y="5191285"/>
            <a:ext cx="5099050" cy="560533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he-IL" dirty="0"/>
              <a:t>עם המורה: דנית כהן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1369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B52AA-B68F-5F48-BD97-85E1AACA79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2026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לחץ כדי לערוך סגנון כותרת 3</a:t>
            </a:r>
            <a:endParaRPr lang="x-none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34C056-24D3-4D4F-B71D-0A6FFF91C4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49183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endParaRPr lang="x-none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80D92DD-D2C5-574D-9D42-6312801F9656}"/>
              </a:ext>
            </a:extLst>
          </p:cNvPr>
          <p:cNvGrpSpPr/>
          <p:nvPr userDrawn="1"/>
        </p:nvGrpSpPr>
        <p:grpSpPr>
          <a:xfrm>
            <a:off x="10820648" y="6288984"/>
            <a:ext cx="10328539" cy="167498"/>
            <a:chOff x="10668248" y="5893696"/>
            <a:chExt cx="10328539" cy="167498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EEDDC44-041B-2548-896F-7D3F244033B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751997" y="5977445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12C7192-3B93-954D-8551-A0AB54EA33AF}"/>
                </a:ext>
              </a:extLst>
            </p:cNvPr>
            <p:cNvSpPr/>
            <p:nvPr userDrawn="1"/>
          </p:nvSpPr>
          <p:spPr>
            <a:xfrm>
              <a:off x="10668248" y="5893696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AFCFFBE-CA3C-4545-A48D-BF28B4BE9510}"/>
              </a:ext>
            </a:extLst>
          </p:cNvPr>
          <p:cNvGrpSpPr/>
          <p:nvPr userDrawn="1"/>
        </p:nvGrpSpPr>
        <p:grpSpPr>
          <a:xfrm>
            <a:off x="358720" y="67014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CCCA527-9EA3-D945-B442-A5A2AE48F03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95CCE9C-95DF-E348-9022-889DF2969112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FC30387-F518-A84F-A9D6-7E7AEC6A166E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80D7566E-F057-DA40-B83B-F46A0CA495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2026" y="2208855"/>
            <a:ext cx="3932237" cy="3652195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buNone/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r>
              <a:rPr lang="he-IL" dirty="0"/>
              <a:t>לחץ להוסיף סגנון טקסט של תבנית בסיס</a:t>
            </a:r>
            <a:endParaRPr lang="x-none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8C0CA59-A86F-8145-9894-676CEF1F61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5847" t="70" b="-72"/>
          <a:stretch/>
        </p:blipFill>
        <p:spPr>
          <a:xfrm>
            <a:off x="11685672" y="0"/>
            <a:ext cx="5063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0378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תמונה עם טקסט תחתו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תמונה 2"/>
          <p:cNvSpPr>
            <a:spLocks noGrp="1"/>
          </p:cNvSpPr>
          <p:nvPr>
            <p:ph type="pic" idx="1" hasCustomPrompt="1"/>
          </p:nvPr>
        </p:nvSpPr>
        <p:spPr>
          <a:xfrm>
            <a:off x="1016000" y="772487"/>
            <a:ext cx="10256245" cy="4519533"/>
          </a:xfrm>
          <a:prstGeom prst="rect">
            <a:avLst/>
          </a:prstGeom>
        </p:spPr>
        <p:txBody>
          <a:bodyPr/>
          <a:lstStyle>
            <a:lvl1pPr marL="0" marR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e-IL" dirty="0"/>
              <a:t>  לחץ כאן להוסיף תמונה</a:t>
            </a:r>
          </a:p>
        </p:txBody>
      </p:sp>
      <p:sp>
        <p:nvSpPr>
          <p:cNvPr id="8" name="כותרת 1"/>
          <p:cNvSpPr>
            <a:spLocks noGrp="1"/>
          </p:cNvSpPr>
          <p:nvPr>
            <p:ph type="ctrTitle" hasCustomPrompt="1"/>
          </p:nvPr>
        </p:nvSpPr>
        <p:spPr>
          <a:xfrm>
            <a:off x="437568" y="5543538"/>
            <a:ext cx="11418770" cy="968519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48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לחץ כדי לערוך סגנון כותרת 2 תחתית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A71DC45-F5DE-3647-89D7-00EEC394272E}"/>
              </a:ext>
            </a:extLst>
          </p:cNvPr>
          <p:cNvGrpSpPr/>
          <p:nvPr userDrawn="1"/>
        </p:nvGrpSpPr>
        <p:grpSpPr>
          <a:xfrm>
            <a:off x="1336409" y="356936"/>
            <a:ext cx="10550791" cy="506326"/>
            <a:chOff x="1336409" y="356936"/>
            <a:chExt cx="10550791" cy="50632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251AD8C-F052-0A4D-8544-F35BEF54117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36409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BD9106F-7FCF-814E-B547-22DB88E10AD6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1B9B5FED-02E7-474D-B6B7-AF695B5A45B0}"/>
              </a:ext>
            </a:extLst>
          </p:cNvPr>
          <p:cNvSpPr/>
          <p:nvPr userDrawn="1"/>
        </p:nvSpPr>
        <p:spPr>
          <a:xfrm rot="10800000">
            <a:off x="11781523" y="489498"/>
            <a:ext cx="211354" cy="211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208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השיעור הבא יתחי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7735FA8-E872-6D4B-B736-9D885CF8FF10}"/>
              </a:ext>
            </a:extLst>
          </p:cNvPr>
          <p:cNvSpPr/>
          <p:nvPr userDrawn="1"/>
        </p:nvSpPr>
        <p:spPr>
          <a:xfrm>
            <a:off x="1076345" y="1757556"/>
            <a:ext cx="10039311" cy="3383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x-none">
              <a:solidFill>
                <a:srgbClr val="FFFFFF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740DB9B-9ABC-1E4F-9E76-DE21BB134995}"/>
              </a:ext>
            </a:extLst>
          </p:cNvPr>
          <p:cNvCxnSpPr>
            <a:cxnSpLocks/>
          </p:cNvCxnSpPr>
          <p:nvPr userDrawn="1"/>
        </p:nvCxnSpPr>
        <p:spPr>
          <a:xfrm>
            <a:off x="865046" y="532257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3AC0021A-4563-F644-839C-3313EE112D9E}"/>
              </a:ext>
            </a:extLst>
          </p:cNvPr>
          <p:cNvSpPr/>
          <p:nvPr userDrawn="1"/>
        </p:nvSpPr>
        <p:spPr>
          <a:xfrm rot="16200000">
            <a:off x="358720" y="285496"/>
            <a:ext cx="506326" cy="5063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>
              <a:solidFill>
                <a:srgbClr val="FFFFFF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984F002-0837-5347-8BEB-C54BD7228FB1}"/>
              </a:ext>
            </a:extLst>
          </p:cNvPr>
          <p:cNvSpPr/>
          <p:nvPr userDrawn="1"/>
        </p:nvSpPr>
        <p:spPr>
          <a:xfrm>
            <a:off x="781297" y="454909"/>
            <a:ext cx="167498" cy="167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x-none">
              <a:solidFill>
                <a:srgbClr val="FFFFFF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27E2A2-BC31-804E-BB02-2D2086ECA9A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37135" y="1720995"/>
            <a:ext cx="8517731" cy="3476060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ts val="8000"/>
              </a:lnSpc>
              <a:buNone/>
              <a:defRPr sz="75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e-IL" dirty="0"/>
              <a:t>השיעור הבא יתחיל בשעה 09:00</a:t>
            </a:r>
            <a:endParaRPr lang="x-none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0473E13-CEF0-6945-8210-1865616E9834}"/>
              </a:ext>
            </a:extLst>
          </p:cNvPr>
          <p:cNvCxnSpPr>
            <a:cxnSpLocks/>
          </p:cNvCxnSpPr>
          <p:nvPr userDrawn="1"/>
        </p:nvCxnSpPr>
        <p:spPr>
          <a:xfrm>
            <a:off x="792994" y="5506727"/>
            <a:ext cx="138588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5893CC5-0B99-AA48-8797-A1AE8B9BB25D}"/>
              </a:ext>
            </a:extLst>
          </p:cNvPr>
          <p:cNvSpPr/>
          <p:nvPr userDrawn="1"/>
        </p:nvSpPr>
        <p:spPr>
          <a:xfrm rot="10800000">
            <a:off x="10905576" y="2286221"/>
            <a:ext cx="420158" cy="42015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FFFFFF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FB79051-D1F8-DB4C-8CE2-B840C1367395}"/>
              </a:ext>
            </a:extLst>
          </p:cNvPr>
          <p:cNvCxnSpPr>
            <a:cxnSpLocks/>
          </p:cNvCxnSpPr>
          <p:nvPr userDrawn="1"/>
        </p:nvCxnSpPr>
        <p:spPr>
          <a:xfrm>
            <a:off x="408495" y="6252973"/>
            <a:ext cx="2815472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E418D07-B679-C54B-9CD1-5F261DF50C67}"/>
              </a:ext>
            </a:extLst>
          </p:cNvPr>
          <p:cNvCxnSpPr>
            <a:cxnSpLocks/>
          </p:cNvCxnSpPr>
          <p:nvPr userDrawn="1"/>
        </p:nvCxnSpPr>
        <p:spPr>
          <a:xfrm>
            <a:off x="-678730" y="6456415"/>
            <a:ext cx="345536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0750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9FF2F-AD99-8940-B3DB-80EE856E32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r">
              <a:defRPr sz="65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לחץ כדי לערוך סגנון כותרת 1 של תבנית בסיס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19D81D-1706-9941-B45F-F0F533FFFF1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dirty="0"/>
              <a:t>לחץ להוסיף סגנון טקסט של תבנית בסיס</a:t>
            </a:r>
            <a:endParaRPr lang="x-none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DB58097-F302-3649-B2E1-029008F6561C}"/>
              </a:ext>
            </a:extLst>
          </p:cNvPr>
          <p:cNvCxnSpPr>
            <a:cxnSpLocks/>
          </p:cNvCxnSpPr>
          <p:nvPr userDrawn="1"/>
        </p:nvCxnSpPr>
        <p:spPr>
          <a:xfrm>
            <a:off x="-874997" y="6429575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B999AA46-1CB5-874E-9A29-A46F83C4265B}"/>
              </a:ext>
            </a:extLst>
          </p:cNvPr>
          <p:cNvGrpSpPr/>
          <p:nvPr userDrawn="1"/>
        </p:nvGrpSpPr>
        <p:grpSpPr>
          <a:xfrm>
            <a:off x="1313047" y="356936"/>
            <a:ext cx="10574153" cy="506326"/>
            <a:chOff x="1313047" y="356936"/>
            <a:chExt cx="10574153" cy="506326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3E848D2-E902-8E48-8E39-E234837A5A9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13047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ECEF66-2D66-5B47-8C7C-C84EB3E17317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83E5EA1-0D3D-AF48-B7D6-9CBBB2978A34}"/>
                </a:ext>
              </a:extLst>
            </p:cNvPr>
            <p:cNvSpPr/>
            <p:nvPr userDrawn="1"/>
          </p:nvSpPr>
          <p:spPr>
            <a:xfrm>
              <a:off x="1313047" y="489498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C499B5-5ABC-AD4E-8DEE-B3E41AD11667}"/>
              </a:ext>
            </a:extLst>
          </p:cNvPr>
          <p:cNvGrpSpPr/>
          <p:nvPr userDrawn="1"/>
        </p:nvGrpSpPr>
        <p:grpSpPr>
          <a:xfrm>
            <a:off x="7685986" y="6410721"/>
            <a:ext cx="4506014" cy="481337"/>
            <a:chOff x="5231876" y="2677211"/>
            <a:chExt cx="4506014" cy="48133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F7E6D63-6B3C-C547-8E28-4EDC165F5AD7}"/>
                </a:ext>
              </a:extLst>
            </p:cNvPr>
            <p:cNvSpPr/>
            <p:nvPr userDrawn="1"/>
          </p:nvSpPr>
          <p:spPr>
            <a:xfrm>
              <a:off x="5231876" y="2902420"/>
              <a:ext cx="4116884" cy="2561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x-none">
                <a:solidFill>
                  <a:srgbClr val="FFFFFF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B5C1F07-896D-A04A-BB42-4C33B5448FED}"/>
                </a:ext>
              </a:extLst>
            </p:cNvPr>
            <p:cNvSpPr/>
            <p:nvPr userDrawn="1"/>
          </p:nvSpPr>
          <p:spPr>
            <a:xfrm>
              <a:off x="5937332" y="2677211"/>
              <a:ext cx="3800558" cy="2252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x-none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43636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תמ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תמונה 2"/>
          <p:cNvSpPr>
            <a:spLocks noGrp="1"/>
          </p:cNvSpPr>
          <p:nvPr>
            <p:ph type="pic" idx="1" hasCustomPrompt="1"/>
          </p:nvPr>
        </p:nvSpPr>
        <p:spPr>
          <a:xfrm>
            <a:off x="721035" y="901758"/>
            <a:ext cx="10586646" cy="5681719"/>
          </a:xfrm>
          <a:prstGeom prst="rect">
            <a:avLst/>
          </a:prstGeom>
        </p:spPr>
        <p:txBody>
          <a:bodyPr/>
          <a:lstStyle>
            <a:lvl1pPr marL="0" marR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e-IL" dirty="0"/>
              <a:t>  לחץ כאן להוסיף תמונה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11EE242-3A2B-9B46-87B2-AC191ECB6960}"/>
              </a:ext>
            </a:extLst>
          </p:cNvPr>
          <p:cNvGrpSpPr/>
          <p:nvPr userDrawn="1"/>
        </p:nvGrpSpPr>
        <p:grpSpPr>
          <a:xfrm>
            <a:off x="781297" y="356936"/>
            <a:ext cx="11105903" cy="506326"/>
            <a:chOff x="781297" y="356936"/>
            <a:chExt cx="11105903" cy="506326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0C7E103-ACCC-DA43-9E9D-6FB906FA4F2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573247"/>
              <a:ext cx="10769491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4E9F80F-CF67-664D-B4F4-0CA7DCACB628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1FEACB6-175B-044B-8C0D-3451E638ABE1}"/>
                </a:ext>
              </a:extLst>
            </p:cNvPr>
            <p:cNvSpPr/>
            <p:nvPr userDrawn="1"/>
          </p:nvSpPr>
          <p:spPr>
            <a:xfrm>
              <a:off x="781297" y="489498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FC3CB68-EE0C-7E46-A86B-DBBE43BD0866}"/>
              </a:ext>
            </a:extLst>
          </p:cNvPr>
          <p:cNvGrpSpPr/>
          <p:nvPr userDrawn="1"/>
        </p:nvGrpSpPr>
        <p:grpSpPr>
          <a:xfrm>
            <a:off x="-8156196" y="6042094"/>
            <a:ext cx="10328539" cy="167498"/>
            <a:chOff x="10668248" y="5893696"/>
            <a:chExt cx="10328539" cy="167498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28185FB-96F6-194C-96FC-5664DB14E13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751997" y="5977445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1E94E79-9670-0743-916C-74F7BDE1C276}"/>
                </a:ext>
              </a:extLst>
            </p:cNvPr>
            <p:cNvSpPr/>
            <p:nvPr userDrawn="1"/>
          </p:nvSpPr>
          <p:spPr>
            <a:xfrm>
              <a:off x="10668248" y="5893696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EEAD82FA-6CD0-454D-9BDB-225121E5526F}"/>
              </a:ext>
            </a:extLst>
          </p:cNvPr>
          <p:cNvSpPr/>
          <p:nvPr userDrawn="1"/>
        </p:nvSpPr>
        <p:spPr>
          <a:xfrm rot="10800000">
            <a:off x="11513458" y="721339"/>
            <a:ext cx="235719" cy="23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x-non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06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כותרת ראשי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8E8959C-707A-374D-A37D-F0431F277F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-7354566" y="2026507"/>
            <a:ext cx="5045676" cy="5028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B22E21-BB18-2544-AECC-B480F0F96A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12947248" y="-3969273"/>
            <a:ext cx="5045676" cy="502891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A307165-DA22-2E48-AE86-B78F4110AE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613B3B1-726C-944F-8CAD-1F3AF7A7034B}"/>
              </a:ext>
            </a:extLst>
          </p:cNvPr>
          <p:cNvCxnSpPr>
            <a:cxnSpLocks/>
          </p:cNvCxnSpPr>
          <p:nvPr userDrawn="1"/>
        </p:nvCxnSpPr>
        <p:spPr>
          <a:xfrm>
            <a:off x="7156173" y="1971395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20F5DAFE-647E-5C47-B77A-42DA94152FF1}"/>
              </a:ext>
            </a:extLst>
          </p:cNvPr>
          <p:cNvSpPr/>
          <p:nvPr userDrawn="1"/>
        </p:nvSpPr>
        <p:spPr>
          <a:xfrm rot="16200000">
            <a:off x="7721222" y="1868447"/>
            <a:ext cx="205896" cy="2058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F22374B-CE66-F844-8273-BE66100E5DC3}"/>
              </a:ext>
            </a:extLst>
          </p:cNvPr>
          <p:cNvCxnSpPr>
            <a:cxnSpLocks/>
          </p:cNvCxnSpPr>
          <p:nvPr userDrawn="1"/>
        </p:nvCxnSpPr>
        <p:spPr>
          <a:xfrm>
            <a:off x="4093266" y="4984979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38A16B6-C317-B44B-A5BB-C2442F733613}"/>
              </a:ext>
            </a:extLst>
          </p:cNvPr>
          <p:cNvCxnSpPr>
            <a:cxnSpLocks/>
          </p:cNvCxnSpPr>
          <p:nvPr userDrawn="1"/>
        </p:nvCxnSpPr>
        <p:spPr>
          <a:xfrm>
            <a:off x="4093266" y="2367421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CF59D4F-A27F-1C45-8148-635F8893C9C9}"/>
              </a:ext>
            </a:extLst>
          </p:cNvPr>
          <p:cNvSpPr txBox="1"/>
          <p:nvPr userDrawn="1"/>
        </p:nvSpPr>
        <p:spPr>
          <a:xfrm>
            <a:off x="2089302" y="2527608"/>
            <a:ext cx="8013397" cy="1802785"/>
          </a:xfrm>
          <a:prstGeom prst="rect">
            <a:avLst/>
          </a:prstGeom>
          <a:solidFill>
            <a:schemeClr val="accent1"/>
          </a:solidFill>
        </p:spPr>
        <p:txBody>
          <a:bodyPr wrap="square" lIns="251999" tIns="251999" rIns="251999" bIns="251999" rtlCol="0" anchor="ctr">
            <a:spAutoFit/>
          </a:bodyPr>
          <a:lstStyle/>
          <a:p>
            <a:pPr marL="0" algn="ctr" defTabSz="914400" rtl="1" eaLnBrk="1" latinLnBrk="0" hangingPunct="1">
              <a:lnSpc>
                <a:spcPts val="6000"/>
              </a:lnSpc>
            </a:pPr>
            <a:endParaRPr lang="x-none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30459D7-20E2-3642-98A9-F8CB285E36CD}"/>
              </a:ext>
            </a:extLst>
          </p:cNvPr>
          <p:cNvSpPr/>
          <p:nvPr userDrawn="1"/>
        </p:nvSpPr>
        <p:spPr>
          <a:xfrm>
            <a:off x="6692900" y="4828833"/>
            <a:ext cx="342900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247E01A-4A09-7641-BB58-BBF9194A53AE}"/>
              </a:ext>
            </a:extLst>
          </p:cNvPr>
          <p:cNvSpPr/>
          <p:nvPr userDrawn="1"/>
        </p:nvSpPr>
        <p:spPr>
          <a:xfrm>
            <a:off x="2351829" y="4230758"/>
            <a:ext cx="152400" cy="15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C4295D9-D842-7B4A-8FAF-A7CB7DC8D8DD}"/>
              </a:ext>
            </a:extLst>
          </p:cNvPr>
          <p:cNvSpPr/>
          <p:nvPr userDrawn="1"/>
        </p:nvSpPr>
        <p:spPr>
          <a:xfrm>
            <a:off x="9684458" y="2447258"/>
            <a:ext cx="152400" cy="152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66EF974-737B-8447-8B60-E57484041E55}"/>
              </a:ext>
            </a:extLst>
          </p:cNvPr>
          <p:cNvGrpSpPr/>
          <p:nvPr userDrawn="1"/>
        </p:nvGrpSpPr>
        <p:grpSpPr>
          <a:xfrm>
            <a:off x="5330952" y="110839"/>
            <a:ext cx="1530097" cy="1525930"/>
            <a:chOff x="8374611" y="4283110"/>
            <a:chExt cx="2300578" cy="229431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3C9321B-CA5C-DA48-9D66-2DB20F93D9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A8EBEB4-8814-7540-950F-6A879020CEF6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3699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מה נלמד היו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FAD2F-8484-6F41-A7DB-68F52EBF05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046" y="376561"/>
            <a:ext cx="10515600" cy="1325563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sz="4400" dirty="0"/>
              <a:t>מה נלמד היום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0BC21-AC41-C940-AECD-AA7CACFED78F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Clr>
                <a:schemeClr val="accent2"/>
              </a:buClr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טקסט עם בולט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F17BF2D-5C56-2347-98A3-34A4F9603254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AEDD64D-1669-CC4D-A40D-F4C1654A152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1EEFE9A-A5D8-E143-B1EA-0A48F46D9FBA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8E9E340-F138-444F-A3A8-C621C8A24CE1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D763B7A-9108-A148-9406-56F54986D02B}"/>
              </a:ext>
            </a:extLst>
          </p:cNvPr>
          <p:cNvGrpSpPr/>
          <p:nvPr userDrawn="1"/>
        </p:nvGrpSpPr>
        <p:grpSpPr>
          <a:xfrm rot="10800000">
            <a:off x="8177063" y="10623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F173E8D-1DC7-EA46-A2CF-77F707D4A43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61244C7-240F-A94A-B142-2E9C0513EF6E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1914BA5-ACCC-6D44-863F-9400125B1812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</p:grpSp>
    </p:spTree>
    <p:extLst>
      <p:ext uri="{BB962C8B-B14F-4D97-AF65-F5344CB8AC3E}">
        <p14:creationId xmlns:p14="http://schemas.microsoft.com/office/powerpoint/2010/main" val="3771021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מה להביא לשיעור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53EEE-2C1E-B542-8225-9153493AC8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dirty="0"/>
              <a:t>מה להביא לשיעור?</a:t>
            </a:r>
            <a:endParaRPr lang="x-non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3C51F2-91FC-CF4D-8D50-E0D4C4B121D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1741679"/>
            <a:ext cx="5157787" cy="3684588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600"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טקסט עם בולט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B1B37A-1CA3-A240-A716-DD9A47540CB3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1741679"/>
            <a:ext cx="5183188" cy="3684588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600"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טקסט עם בולט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430CA40-3AE6-8C40-B628-3B8B63BD0A0E}"/>
              </a:ext>
            </a:extLst>
          </p:cNvPr>
          <p:cNvGrpSpPr/>
          <p:nvPr userDrawn="1"/>
        </p:nvGrpSpPr>
        <p:grpSpPr>
          <a:xfrm>
            <a:off x="1785665" y="181572"/>
            <a:ext cx="10244790" cy="506326"/>
            <a:chOff x="1748087" y="356936"/>
            <a:chExt cx="10244790" cy="50632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B534642-3CB6-A445-AA80-E1A2A04DB33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48087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F0647F-5897-294F-87FC-777F34105B01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BCB72AB-9511-E340-859E-BC49A5D471A5}"/>
              </a:ext>
            </a:extLst>
          </p:cNvPr>
          <p:cNvSpPr/>
          <p:nvPr userDrawn="1"/>
        </p:nvSpPr>
        <p:spPr>
          <a:xfrm rot="10800000">
            <a:off x="11819101" y="314134"/>
            <a:ext cx="211354" cy="211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89844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הקניית יד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3D0ADF1-D847-284D-AE47-771521E2B2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244" b="63870"/>
          <a:stretch/>
        </p:blipFill>
        <p:spPr>
          <a:xfrm>
            <a:off x="0" y="0"/>
            <a:ext cx="12192000" cy="163809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81590" y="663126"/>
            <a:ext cx="8280000" cy="720000"/>
          </a:xfrm>
          <a:solidFill>
            <a:schemeClr val="accent1"/>
          </a:solidFill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sz="4400" dirty="0"/>
              <a:t>הקניית ידע</a:t>
            </a:r>
            <a:endParaRPr lang="x-non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BD9B8B-E13B-EB49-B17F-97A61BE20F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71638" y="1928813"/>
            <a:ext cx="9572625" cy="3844925"/>
          </a:xfrm>
        </p:spPr>
        <p:txBody>
          <a:bodyPr>
            <a:normAutofit/>
          </a:bodyPr>
          <a:lstStyle>
            <a:lvl1pPr marL="0" indent="0" algn="r">
              <a:lnSpc>
                <a:spcPts val="4660"/>
              </a:lnSpc>
              <a:buNone/>
              <a:defRPr sz="3600">
                <a:latin typeface="Calibri" panose="020F0502020204030204" pitchFamily="34" charset="0"/>
                <a:cs typeface="+mn-cs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r>
              <a:rPr lang="he-IL" dirty="0"/>
              <a:t>לחץ להוסיף סגנון טקסט גדול של תבנית בסיס לחץ להוסיף סגנון טקסט גדול של תבנית בסיס לחץ להוסיף סגנון טקסט גדול של תבנית בסיס </a:t>
            </a:r>
            <a:endParaRPr lang="x-none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F19C3E0-9540-994D-9F88-1AA758EA24E6}"/>
              </a:ext>
            </a:extLst>
          </p:cNvPr>
          <p:cNvSpPr/>
          <p:nvPr userDrawn="1"/>
        </p:nvSpPr>
        <p:spPr>
          <a:xfrm rot="16200000">
            <a:off x="11332780" y="835199"/>
            <a:ext cx="176581" cy="176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610987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CC66965-9479-AB40-A1AD-3AFCE0BDB4B6}"/>
              </a:ext>
            </a:extLst>
          </p:cNvPr>
          <p:cNvSpPr/>
          <p:nvPr userDrawn="1"/>
        </p:nvSpPr>
        <p:spPr>
          <a:xfrm rot="16200000">
            <a:off x="8989719" y="249375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sz="4400" dirty="0"/>
              <a:t>תרגול</a:t>
            </a:r>
            <a:endParaRPr lang="x-non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ts val="36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lang="en-US" sz="2800" b="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228600" marR="0" lvl="0" indent="-228600" algn="r" defTabSz="914400" rtl="1" eaLnBrk="1" fontAlgn="auto" latinLnBrk="0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761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מצגת מלאה ב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53EEE-2C1E-B542-8225-9153493AC8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dirty="0"/>
              <a:t>המשך תרגול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D2555F-AC29-CF40-A900-4B11F74D3B6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dirty="0"/>
              <a:t>לחץ כדי לערוך סגנון כותרת 3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3C51F2-91FC-CF4D-8D50-E0D4C4B121D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lnSpc>
                <a:spcPts val="3620"/>
              </a:lnSpc>
              <a:buClr>
                <a:schemeClr val="accent2"/>
              </a:buClr>
              <a:defRPr sz="2600"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לחץ כדי לערוך סגנון טקסט עם בולט של תבנית בסיס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3758F3-DA41-7043-A36A-300D6DD6B73C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dirty="0"/>
              <a:t>לחץ כדי לערוך סגנון כותרת 3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B1B37A-1CA3-A240-A716-DD9A47540CB3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lnSpc>
                <a:spcPts val="3620"/>
              </a:lnSpc>
              <a:buClr>
                <a:schemeClr val="accent2"/>
              </a:buClr>
              <a:defRPr sz="2600"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לחץ כדי לערוך סגנון טקסט עם בולט של תבנית בסיס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430CA40-3AE6-8C40-B628-3B8B63BD0A0E}"/>
              </a:ext>
            </a:extLst>
          </p:cNvPr>
          <p:cNvGrpSpPr/>
          <p:nvPr userDrawn="1"/>
        </p:nvGrpSpPr>
        <p:grpSpPr>
          <a:xfrm>
            <a:off x="1489765" y="181572"/>
            <a:ext cx="10435013" cy="506326"/>
            <a:chOff x="1452187" y="356936"/>
            <a:chExt cx="10435013" cy="50632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B534642-3CB6-A445-AA80-E1A2A04DB33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52187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F0647F-5897-294F-87FC-777F34105B01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>
                <a:cs typeface="+mn-cs"/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BCB72AB-9511-E340-859E-BC49A5D471A5}"/>
              </a:ext>
            </a:extLst>
          </p:cNvPr>
          <p:cNvSpPr/>
          <p:nvPr userDrawn="1"/>
        </p:nvSpPr>
        <p:spPr>
          <a:xfrm rot="10800000">
            <a:off x="11819101" y="314134"/>
            <a:ext cx="211354" cy="211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747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68C25B-25BC-3D44-BF1A-D4FCCE68B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r" rtl="1">
              <a:spcBef>
                <a:spcPts val="800"/>
              </a:spcBef>
              <a:spcAft>
                <a:spcPts val="0"/>
              </a:spcAft>
            </a:pPr>
            <a:r>
              <a:rPr lang="he-IL" sz="44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לפניכם מהלך השיעור הכולל (45 דקות סה"כ):</a:t>
            </a:r>
            <a:endParaRPr lang="he-IL" sz="4000" b="1" dirty="0">
              <a:solidFill>
                <a:schemeClr val="dk1"/>
              </a:solidFill>
              <a:latin typeface="Alef"/>
              <a:ea typeface="Alef"/>
              <a:sym typeface="Alef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74985F-A51E-924E-9310-276896888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 rtl="1">
              <a:spcBef>
                <a:spcPts val="800"/>
              </a:spcBef>
              <a:spcAft>
                <a:spcPts val="0"/>
              </a:spcAft>
              <a:buFont typeface="+mj-lt"/>
              <a:buAutoNum type="arabicPeriod"/>
            </a:pPr>
            <a:r>
              <a:rPr lang="he-IL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הצגת נושא השיעור ומה נעשה היום (דקה)</a:t>
            </a:r>
          </a:p>
          <a:p>
            <a:pPr marL="342900" lvl="0" indent="-342900" algn="r" rtl="1">
              <a:spcBef>
                <a:spcPts val="800"/>
              </a:spcBef>
              <a:spcAft>
                <a:spcPts val="0"/>
              </a:spcAft>
              <a:buFont typeface="+mj-lt"/>
              <a:buAutoNum type="arabicPeriod"/>
            </a:pPr>
            <a:r>
              <a:rPr lang="he-IL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פעילות פתיחה (עד 2 דק')</a:t>
            </a:r>
          </a:p>
          <a:p>
            <a:pPr marL="342900" lvl="0" indent="-342900" algn="r" rtl="1">
              <a:spcBef>
                <a:spcPts val="800"/>
              </a:spcBef>
              <a:spcAft>
                <a:spcPts val="0"/>
              </a:spcAft>
              <a:buFont typeface="+mj-lt"/>
              <a:buAutoNum type="arabicPeriod"/>
            </a:pPr>
            <a:r>
              <a:rPr lang="he-IL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חיבור לידע קודם (עד 2 דק')</a:t>
            </a:r>
          </a:p>
          <a:p>
            <a:pPr marL="342900" lvl="0" indent="-342900" algn="r" rtl="1">
              <a:spcBef>
                <a:spcPts val="800"/>
              </a:spcBef>
              <a:spcAft>
                <a:spcPts val="0"/>
              </a:spcAft>
              <a:buFont typeface="+mj-lt"/>
              <a:buAutoNum type="arabicPeriod"/>
            </a:pPr>
            <a:r>
              <a:rPr lang="he-IL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שלב הלמידה (עד 20 דק')</a:t>
            </a:r>
          </a:p>
          <a:p>
            <a:pPr marL="800100" lvl="1" indent="-342900" algn="r" rtl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he-IL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הקניה </a:t>
            </a:r>
          </a:p>
          <a:p>
            <a:pPr marL="800100" lvl="1" indent="-342900" algn="r" rtl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he-IL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תרגול </a:t>
            </a:r>
          </a:p>
          <a:p>
            <a:pPr marL="800100" lvl="1" indent="-342900" algn="r" rtl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he-IL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פתרון התרגול</a:t>
            </a:r>
          </a:p>
          <a:p>
            <a:pPr marL="800100" lvl="1" indent="-342900" algn="r" rtl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he-IL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ניתן לחזור על הרצף פעם- פעמיים במסגרת ה- 20 דק'</a:t>
            </a:r>
          </a:p>
          <a:p>
            <a:pPr marL="800100" lvl="1" indent="-342900" algn="r" rtl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he-IL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סיכום וסוף צילום (עד 5 דק')</a:t>
            </a:r>
          </a:p>
          <a:p>
            <a:pPr marL="342900" lvl="0" indent="-342900" algn="r" rtl="1">
              <a:spcBef>
                <a:spcPts val="800"/>
              </a:spcBef>
              <a:spcAft>
                <a:spcPts val="0"/>
              </a:spcAft>
              <a:buFont typeface="+mj-lt"/>
              <a:buAutoNum type="arabicPeriod"/>
            </a:pPr>
            <a:r>
              <a:rPr lang="he-IL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משימה עצמאית בנושא השיעור (15 דק')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B09B4D34-3A80-3E47-AD1B-393DD9B9B334}"/>
              </a:ext>
            </a:extLst>
          </p:cNvPr>
          <p:cNvSpPr txBox="1">
            <a:spLocks/>
          </p:cNvSpPr>
          <p:nvPr userDrawn="1"/>
        </p:nvSpPr>
        <p:spPr>
          <a:xfrm>
            <a:off x="5492813" y="6272468"/>
            <a:ext cx="1206375" cy="365125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fld id="{4ACF36E0-02F0-C24F-AEDD-AC692C7CD92B}" type="slidenum">
              <a:rPr lang="en-US" smtClean="0">
                <a:solidFill>
                  <a:srgbClr val="4285E3"/>
                </a:solidFill>
                <a:latin typeface="Arial" panose="020B0604020202020204" pitchFamily="34" charset="0"/>
                <a:cs typeface="+mn-cs"/>
              </a:rPr>
              <a:pPr algn="ctr" rtl="1"/>
              <a:t>‹#›</a:t>
            </a:fld>
            <a:endParaRPr lang="en-US" dirty="0">
              <a:solidFill>
                <a:srgbClr val="4285E3"/>
              </a:solidFill>
              <a:latin typeface="Arial" panose="020B0604020202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0060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r" defTabSz="914400" rtl="1" eaLnBrk="1" latinLnBrk="0" hangingPunct="1">
        <a:lnSpc>
          <a:spcPct val="90000"/>
        </a:lnSpc>
        <a:spcBef>
          <a:spcPts val="800"/>
        </a:spcBef>
        <a:spcAft>
          <a:spcPts val="0"/>
        </a:spcAft>
        <a:buNone/>
        <a:defRPr sz="4400" b="0" i="0" kern="1200">
          <a:solidFill>
            <a:schemeClr val="tx1"/>
          </a:solidFill>
          <a:latin typeface="Sakkal Majalla" panose="02000000000000000000" pitchFamily="2" charset="-78"/>
          <a:ea typeface="Sakkal Majalla" panose="02000000000000000000" pitchFamily="2" charset="-78"/>
          <a:cs typeface="+mn-cs"/>
        </a:defRPr>
      </a:lvl1pPr>
    </p:titleStyle>
    <p:bodyStyle>
      <a:lvl1pPr marL="0" indent="0" algn="r" defTabSz="914400" rtl="1" eaLnBrk="1" latinLnBrk="0" hangingPunct="1">
        <a:lnSpc>
          <a:spcPct val="90000"/>
        </a:lnSpc>
        <a:spcBef>
          <a:spcPts val="800"/>
        </a:spcBef>
        <a:spcAft>
          <a:spcPts val="0"/>
        </a:spcAft>
        <a:buClr>
          <a:schemeClr val="accent2"/>
        </a:buClr>
        <a:buFont typeface="+mj-lt"/>
        <a:buNone/>
        <a:defRPr sz="2800" b="0" i="0" kern="1200">
          <a:solidFill>
            <a:schemeClr val="tx1"/>
          </a:solidFill>
          <a:latin typeface="Sakkal Majalla" panose="02000000000000000000" pitchFamily="2" charset="-78"/>
          <a:ea typeface="+mn-ea"/>
          <a:cs typeface="+mn-cs"/>
        </a:defRPr>
      </a:lvl1pPr>
      <a:lvl2pPr marL="800100" indent="-342900" algn="r" defTabSz="914400" rtl="1" eaLnBrk="1" latinLnBrk="0" hangingPunct="1">
        <a:lnSpc>
          <a:spcPct val="90000"/>
        </a:lnSpc>
        <a:spcBef>
          <a:spcPts val="800"/>
        </a:spcBef>
        <a:buClr>
          <a:schemeClr val="accent2"/>
        </a:buClr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83" userDrawn="1">
          <p15:clr>
            <a:srgbClr val="F26B43"/>
          </p15:clr>
        </p15:guide>
        <p15:guide id="2" orient="horz" pos="75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68C25B-25BC-3D44-BF1A-D4FCCE68B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dirty="0"/>
              <a:t>כותרת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74985F-A51E-924E-9310-276896888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9DCD4043-663A-1847-8EE6-A9161D3A9908}"/>
              </a:ext>
            </a:extLst>
          </p:cNvPr>
          <p:cNvSpPr txBox="1">
            <a:spLocks/>
          </p:cNvSpPr>
          <p:nvPr userDrawn="1"/>
        </p:nvSpPr>
        <p:spPr>
          <a:xfrm>
            <a:off x="5492813" y="6272468"/>
            <a:ext cx="1206375" cy="365125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fld id="{4ACF36E0-02F0-C24F-AEDD-AC692C7CD92B}" type="slidenum">
              <a:rPr lang="en-US" smtClean="0">
                <a:solidFill>
                  <a:srgbClr val="4285E3"/>
                </a:solidFill>
                <a:latin typeface="Arial" panose="020B0604020202020204" pitchFamily="34" charset="0"/>
                <a:cs typeface="+mn-cs"/>
              </a:rPr>
              <a:pPr algn="ctr" rtl="1"/>
              <a:t>‹#›</a:t>
            </a:fld>
            <a:endParaRPr lang="en-US" dirty="0">
              <a:solidFill>
                <a:srgbClr val="4285E3"/>
              </a:solidFill>
              <a:latin typeface="Arial" panose="020B0604020202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1517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1pPr>
    </p:titleStyle>
    <p:bodyStyle>
      <a:lvl1pPr marL="228600" indent="-228600" algn="r" defTabSz="914400" rtl="1" eaLnBrk="1" latinLnBrk="0" hangingPunct="1">
        <a:lnSpc>
          <a:spcPts val="406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r" defTabSz="914400" rtl="1" eaLnBrk="1" latinLnBrk="0" hangingPunct="1">
        <a:lnSpc>
          <a:spcPts val="406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r" defTabSz="914400" rtl="1" eaLnBrk="1" latinLnBrk="0" hangingPunct="1">
        <a:lnSpc>
          <a:spcPts val="406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r" defTabSz="914400" rtl="1" eaLnBrk="1" latinLnBrk="0" hangingPunct="1">
        <a:lnSpc>
          <a:spcPts val="406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r" defTabSz="914400" rtl="1" eaLnBrk="1" latinLnBrk="0" hangingPunct="1">
        <a:lnSpc>
          <a:spcPts val="406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83">
          <p15:clr>
            <a:srgbClr val="F26B43"/>
          </p15:clr>
        </p15:guide>
        <p15:guide id="2" orient="horz" pos="754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68C25B-25BC-3D44-BF1A-D4FCCE68B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dirty="0"/>
              <a:t>כותרת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74985F-A51E-924E-9310-276896888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03484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  <p:sldLayoutId id="2147483712" r:id="rId18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Calibri" panose="020F0502020204030204" pitchFamily="34" charset="0"/>
          <a:ea typeface="Open Sans" panose="020B0606030504020204" pitchFamily="34" charset="0"/>
          <a:cs typeface="Calibri" panose="020F0502020204030204" pitchFamily="34" charset="0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Open Sans Hebrew" pitchFamily="2" charset="-79"/>
          <a:ea typeface="+mn-ea"/>
          <a:cs typeface="Open Sans Hebrew" pitchFamily="2" charset="-79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Open Sans Hebrew" pitchFamily="2" charset="-79"/>
          <a:ea typeface="+mn-ea"/>
          <a:cs typeface="Open Sans Hebrew" pitchFamily="2" charset="-79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Open Sans Hebrew" pitchFamily="2" charset="-79"/>
          <a:ea typeface="+mn-ea"/>
          <a:cs typeface="Open Sans Hebrew" pitchFamily="2" charset="-79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Open Sans Hebrew" pitchFamily="2" charset="-79"/>
          <a:ea typeface="+mn-ea"/>
          <a:cs typeface="Open Sans Hebrew" pitchFamily="2" charset="-79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Open Sans Hebrew" pitchFamily="2" charset="-79"/>
          <a:ea typeface="+mn-ea"/>
          <a:cs typeface="Open Sans Hebrew" pitchFamily="2" charset="-79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83" userDrawn="1">
          <p15:clr>
            <a:srgbClr val="F26B43"/>
          </p15:clr>
        </p15:guide>
        <p15:guide id="2" orient="horz" pos="75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gif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8353E3-2652-3F44-939F-0BCFCA29D2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ar-SA" dirty="0"/>
              <a:t>درس رياضيّات للصفّ السادس </a:t>
            </a:r>
            <a:endParaRPr lang="x-none" dirty="0"/>
          </a:p>
          <a:p>
            <a:endParaRPr lang="x-none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2ECD639-8970-3D4B-AC28-B74B56B940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95366" y="4419771"/>
            <a:ext cx="6411268" cy="649357"/>
          </a:xfrm>
        </p:spPr>
        <p:txBody>
          <a:bodyPr>
            <a:normAutofit/>
          </a:bodyPr>
          <a:lstStyle/>
          <a:p>
            <a:r>
              <a:rPr lang="ar-SA" dirty="0"/>
              <a:t>موضوع الدرس</a:t>
            </a:r>
            <a:r>
              <a:rPr lang="he-IL" dirty="0"/>
              <a:t>:</a:t>
            </a:r>
            <a:r>
              <a:rPr lang="ar-SA" dirty="0"/>
              <a:t>حجم الصندوق</a:t>
            </a:r>
            <a:endParaRPr lang="x-non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316A64C-005C-F64F-B02E-13F57DD4C7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484" y="6151676"/>
            <a:ext cx="7816850" cy="2147286"/>
          </a:xfrm>
        </p:spPr>
        <p:txBody>
          <a:bodyPr>
            <a:noAutofit/>
          </a:bodyPr>
          <a:lstStyle/>
          <a:p>
            <a:pPr algn="r"/>
            <a:r>
              <a:rPr lang="ar-SA" sz="2400" dirty="0"/>
              <a:t>الرجاء تزوّدوا بـ دفتر وأدوات كتابة</a:t>
            </a:r>
            <a:endParaRPr lang="x-none" sz="2400" dirty="0"/>
          </a:p>
        </p:txBody>
      </p:sp>
      <p:pic>
        <p:nvPicPr>
          <p:cNvPr id="148" name="Picture 147">
            <a:extLst>
              <a:ext uri="{FF2B5EF4-FFF2-40B4-BE49-F238E27FC236}">
                <a16:creationId xmlns:a16="http://schemas.microsoft.com/office/drawing/2014/main" id="{F813B7AB-6F21-3441-8779-6DAF0C6E35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894709">
            <a:off x="3733675" y="632278"/>
            <a:ext cx="658648" cy="2212383"/>
          </a:xfrm>
          <a:prstGeom prst="rect">
            <a:avLst/>
          </a:prstGeom>
        </p:spPr>
      </p:pic>
      <p:sp>
        <p:nvSpPr>
          <p:cNvPr id="2" name="מלבן 1">
            <a:extLst>
              <a:ext uri="{FF2B5EF4-FFF2-40B4-BE49-F238E27FC236}">
                <a16:creationId xmlns:a16="http://schemas.microsoft.com/office/drawing/2014/main" id="{FD2F8C93-3FB3-4534-9C4B-BEBB9949F13D}"/>
              </a:ext>
            </a:extLst>
          </p:cNvPr>
          <p:cNvSpPr/>
          <p:nvPr/>
        </p:nvSpPr>
        <p:spPr>
          <a:xfrm>
            <a:off x="5462337" y="2129589"/>
            <a:ext cx="5197642" cy="5605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851607-E157-47CE-860B-77E0A93DD1B8}"/>
              </a:ext>
            </a:extLst>
          </p:cNvPr>
          <p:cNvSpPr txBox="1"/>
          <p:nvPr/>
        </p:nvSpPr>
        <p:spPr>
          <a:xfrm>
            <a:off x="5811854" y="1979222"/>
            <a:ext cx="4498607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AE" sz="4800" dirty="0">
                <a:solidFill>
                  <a:schemeClr val="bg1"/>
                </a:solidFill>
              </a:rPr>
              <a:t>منظومة بثّ قُطريّة</a:t>
            </a:r>
            <a:endParaRPr lang="he-IL" sz="4800" dirty="0">
              <a:solidFill>
                <a:schemeClr val="bg1"/>
              </a:solidFill>
            </a:endParaRPr>
          </a:p>
        </p:txBody>
      </p:sp>
      <p:sp>
        <p:nvSpPr>
          <p:cNvPr id="15" name="Text Placeholder 17">
            <a:extLst>
              <a:ext uri="{FF2B5EF4-FFF2-40B4-BE49-F238E27FC236}">
                <a16:creationId xmlns:a16="http://schemas.microsoft.com/office/drawing/2014/main" id="{A9CF02E3-24A7-B54B-A202-9A34EC55A7BB}"/>
              </a:ext>
            </a:extLst>
          </p:cNvPr>
          <p:cNvSpPr txBox="1">
            <a:spLocks/>
          </p:cNvSpPr>
          <p:nvPr/>
        </p:nvSpPr>
        <p:spPr>
          <a:xfrm>
            <a:off x="1895366" y="5071494"/>
            <a:ext cx="5147207" cy="649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1" eaLnBrk="1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 typeface="+mj-lt"/>
              <a:buNone/>
              <a:defRPr lang="x-none" sz="3200" b="0" i="0" kern="120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800100" indent="-342900" algn="r" defTabSz="914400" rtl="1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dirty="0"/>
              <a:t>مع المعلّم/ ة</a:t>
            </a:r>
            <a:r>
              <a:rPr lang="he-IL" dirty="0"/>
              <a:t>:</a:t>
            </a:r>
            <a:r>
              <a:rPr lang="ar-SA" dirty="0"/>
              <a:t> مصطفى جبارين</a:t>
            </a:r>
          </a:p>
        </p:txBody>
      </p:sp>
    </p:spTree>
    <p:extLst>
      <p:ext uri="{BB962C8B-B14F-4D97-AF65-F5344CB8AC3E}">
        <p14:creationId xmlns:p14="http://schemas.microsoft.com/office/powerpoint/2010/main" val="267795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902A003-9787-4528-8AC7-7C7446E8E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تكملة</a:t>
            </a:r>
            <a:endParaRPr lang="en-US" dirty="0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F40917D6-21B8-4952-A3B9-70A6D92C91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121" y="1476375"/>
            <a:ext cx="12120880" cy="5513705"/>
          </a:xfrm>
        </p:spPr>
        <p:txBody>
          <a:bodyPr>
            <a:normAutofit/>
          </a:bodyPr>
          <a:lstStyle/>
          <a:p>
            <a:r>
              <a:rPr lang="ar-SA" dirty="0"/>
              <a:t>مخزن سعته 250 م</a:t>
            </a:r>
            <a:r>
              <a:rPr lang="ar-SA" baseline="30000" dirty="0"/>
              <a:t>3 </a:t>
            </a:r>
          </a:p>
          <a:p>
            <a:r>
              <a:rPr lang="ar-SA" baseline="30000" dirty="0"/>
              <a:t>قاعدته مربعة وارتفاعه 10 م </a:t>
            </a:r>
          </a:p>
          <a:p>
            <a:r>
              <a:rPr lang="ar-SA" baseline="30000" dirty="0"/>
              <a:t>كم طوله وعرضه </a:t>
            </a:r>
            <a:r>
              <a:rPr lang="ar-SA" dirty="0"/>
              <a:t>؟</a:t>
            </a:r>
          </a:p>
          <a:p>
            <a:r>
              <a:rPr lang="ar-SA" dirty="0"/>
              <a:t>الحل :</a:t>
            </a:r>
          </a:p>
          <a:p>
            <a:pPr algn="l"/>
            <a:r>
              <a:rPr lang="en-US" dirty="0"/>
              <a:t>250 = 10 x ? X ?</a:t>
            </a:r>
          </a:p>
          <a:p>
            <a:pPr algn="l"/>
            <a:r>
              <a:rPr lang="en-US" dirty="0"/>
              <a:t>25  = ?  x ?</a:t>
            </a:r>
          </a:p>
          <a:p>
            <a:r>
              <a:rPr lang="ar-SA" dirty="0"/>
              <a:t>نبحث الان على عدد عندما نضربه بنفسه ينتج 25 لذلك العدد هو 5</a:t>
            </a:r>
          </a:p>
        </p:txBody>
      </p:sp>
    </p:spTree>
    <p:extLst>
      <p:ext uri="{BB962C8B-B14F-4D97-AF65-F5344CB8AC3E}">
        <p14:creationId xmlns:p14="http://schemas.microsoft.com/office/powerpoint/2010/main" val="2540972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טקסט 1">
            <a:extLst>
              <a:ext uri="{FF2B5EF4-FFF2-40B4-BE49-F238E27FC236}">
                <a16:creationId xmlns:a16="http://schemas.microsoft.com/office/drawing/2014/main" id="{2AB885C4-14A1-46F3-82CA-D2EBA7878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dirty="0"/>
              <a:t>حجم مكعب 512 م3</a:t>
            </a:r>
          </a:p>
          <a:p>
            <a:r>
              <a:rPr lang="ar-SA" dirty="0"/>
              <a:t>كم اطوال هذا المكعب ؟</a:t>
            </a:r>
          </a:p>
          <a:p>
            <a:r>
              <a:rPr lang="ar-SA" dirty="0"/>
              <a:t>الحل : بما انه مكعب فجميع اضلاعه متساوية</a:t>
            </a:r>
          </a:p>
          <a:p>
            <a:r>
              <a:rPr lang="ar-SA" dirty="0"/>
              <a:t>لذلك سنبحث عن عدد حاصل ضربه 3 مرات ينتج 512م3</a:t>
            </a:r>
          </a:p>
          <a:p>
            <a:r>
              <a:rPr lang="ar-SA" dirty="0"/>
              <a:t>صحيح نستعمل طريقة التجربة الخطأ لنعرف " في المستقبل نتعلم طريقة أخرى" </a:t>
            </a:r>
            <a:endParaRPr lang="en-US" dirty="0"/>
          </a:p>
        </p:txBody>
      </p:sp>
      <p:sp>
        <p:nvSpPr>
          <p:cNvPr id="3" name="כותרת 2">
            <a:extLst>
              <a:ext uri="{FF2B5EF4-FFF2-40B4-BE49-F238E27FC236}">
                <a16:creationId xmlns:a16="http://schemas.microsoft.com/office/drawing/2014/main" id="{0CA59E7E-E729-40B8-AF2E-40DF42E67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سؤال مميز </a:t>
            </a:r>
            <a:endParaRPr lang="en-US" dirty="0"/>
          </a:p>
        </p:txBody>
      </p:sp>
      <p:pic>
        <p:nvPicPr>
          <p:cNvPr id="4" name="Picture 6" descr="תוצאת תמונה עבור שעון חול מצויר">
            <a:extLst>
              <a:ext uri="{FF2B5EF4-FFF2-40B4-BE49-F238E27FC236}">
                <a16:creationId xmlns:a16="http://schemas.microsoft.com/office/drawing/2014/main" id="{E9051E50-6E2A-44B9-B680-075DF290EA4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05" y="316326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418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902A003-9787-4528-8AC7-7C7446E8E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تحدي</a:t>
            </a:r>
            <a:endParaRPr lang="en-US" dirty="0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F40917D6-21B8-4952-A3B9-70A6D92C91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121" y="1928813"/>
            <a:ext cx="12120880" cy="5061267"/>
          </a:xfrm>
        </p:spPr>
        <p:txBody>
          <a:bodyPr>
            <a:normAutofit/>
          </a:bodyPr>
          <a:lstStyle/>
          <a:p>
            <a:r>
              <a:rPr lang="ar-SA" sz="3200" dirty="0"/>
              <a:t>امير أراد استئجار حاويان لنقل بضاعته</a:t>
            </a:r>
          </a:p>
          <a:p>
            <a:r>
              <a:rPr lang="ar-SA" sz="3200" dirty="0"/>
              <a:t>امامكم امكانيتان مطروحتان لأمير. أي إمكانية يفضل, اذا السعر في الحالتين متساوي</a:t>
            </a:r>
            <a:endParaRPr lang="en-US" sz="3200" dirty="0"/>
          </a:p>
        </p:txBody>
      </p:sp>
      <p:pic>
        <p:nvPicPr>
          <p:cNvPr id="10" name="תמונה 9">
            <a:extLst>
              <a:ext uri="{FF2B5EF4-FFF2-40B4-BE49-F238E27FC236}">
                <a16:creationId xmlns:a16="http://schemas.microsoft.com/office/drawing/2014/main" id="{C05ED4DD-6EF5-4999-8C00-0AD70C1A03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975" y="3260689"/>
            <a:ext cx="10706101" cy="3358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78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55574" y="6127369"/>
            <a:ext cx="359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shutterstock.com </a:t>
            </a:r>
            <a:r>
              <a:rPr lang="ar-SA" dirty="0">
                <a:solidFill>
                  <a:srgbClr val="FFFFFF"/>
                </a:solidFill>
              </a:rPr>
              <a:t> الرسوم التوضيحيّة: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מלבן 3">
            <a:extLst>
              <a:ext uri="{FF2B5EF4-FFF2-40B4-BE49-F238E27FC236}">
                <a16:creationId xmlns:a16="http://schemas.microsoft.com/office/drawing/2014/main" id="{791BE448-248B-48EF-8728-AC972D480DAC}"/>
              </a:ext>
            </a:extLst>
          </p:cNvPr>
          <p:cNvSpPr/>
          <p:nvPr/>
        </p:nvSpPr>
        <p:spPr>
          <a:xfrm>
            <a:off x="2358189" y="2748727"/>
            <a:ext cx="7419474" cy="15706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rgbClr val="FFFF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7E06D3-744A-4A8A-B133-1DE08C15C410}"/>
              </a:ext>
            </a:extLst>
          </p:cNvPr>
          <p:cNvSpPr txBox="1"/>
          <p:nvPr/>
        </p:nvSpPr>
        <p:spPr>
          <a:xfrm>
            <a:off x="1762401" y="2478892"/>
            <a:ext cx="7915726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6600" dirty="0">
                <a:solidFill>
                  <a:srgbClr val="FFFFFF"/>
                </a:solidFill>
              </a:rPr>
              <a:t>شكرًا لكم على مشاهدة البثّ</a:t>
            </a:r>
            <a:endParaRPr lang="he-IL" sz="6600" dirty="0">
              <a:solidFill>
                <a:srgbClr val="FFFF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0CE4F9-D72B-4CA4-810A-564F1740636F}"/>
              </a:ext>
            </a:extLst>
          </p:cNvPr>
          <p:cNvSpPr txBox="1"/>
          <p:nvPr/>
        </p:nvSpPr>
        <p:spPr>
          <a:xfrm>
            <a:off x="2141171" y="3592165"/>
            <a:ext cx="686942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dirty="0">
                <a:solidFill>
                  <a:srgbClr val="FFFFFF"/>
                </a:solidFill>
              </a:rPr>
              <a:t>إنتاج مطاح، لصالح وزارة التربية والتعليم</a:t>
            </a:r>
            <a:r>
              <a:rPr lang="ar-SA" dirty="0">
                <a:solidFill>
                  <a:srgbClr val="424242"/>
                </a:solidFill>
              </a:rPr>
              <a:t> </a:t>
            </a:r>
            <a:endParaRPr lang="he-IL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42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4141684-0310-9045-8FE5-875F7B59C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ماذا سنتعلّم اليوم؟</a:t>
            </a:r>
            <a:endParaRPr lang="x-non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D29BB97-9D9B-B04B-A130-6148BC78DF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dirty="0"/>
              <a:t> </a:t>
            </a:r>
            <a:r>
              <a:rPr lang="ar-SA" dirty="0">
                <a:solidFill>
                  <a:srgbClr val="424242"/>
                </a:solidFill>
              </a:rPr>
              <a:t>فعّاليّة الافتتاحيّة بإيجاز شديد (أحجيّة/ لعبة)</a:t>
            </a:r>
            <a:endParaRPr lang="he-IL" dirty="0"/>
          </a:p>
          <a:p>
            <a:pPr marL="457200" indent="-457200"/>
            <a:r>
              <a:rPr lang="ar-SA" dirty="0"/>
              <a:t> </a:t>
            </a:r>
            <a:r>
              <a:rPr lang="ar-SA" dirty="0" smtClean="0"/>
              <a:t>حجم </a:t>
            </a:r>
            <a:r>
              <a:rPr lang="ar-SA" dirty="0"/>
              <a:t>الصندوق</a:t>
            </a:r>
            <a:endParaRPr lang="x-none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he-IL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dirty="0"/>
              <a:t> </a:t>
            </a:r>
            <a:r>
              <a:rPr lang="ar-SA" dirty="0">
                <a:solidFill>
                  <a:srgbClr val="424242"/>
                </a:solidFill>
              </a:rPr>
              <a:t>إجمال موجز للدرس</a:t>
            </a:r>
            <a:endParaRPr lang="he-IL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dirty="0">
                <a:solidFill>
                  <a:srgbClr val="424242"/>
                </a:solidFill>
              </a:rPr>
              <a:t>مهمّة للتدرّب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he-I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7952BE-2EAD-6146-A1DB-1E0A94AD16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057618">
            <a:off x="290049" y="269606"/>
            <a:ext cx="1468977" cy="9733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839C5F-83A3-8449-9FEF-5203C8AED2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3322" y="5810250"/>
            <a:ext cx="20828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92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8CDB7D-7B3E-EF45-982F-5AD116333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ماذا يجب أن نحضّر للحصّة؟ </a:t>
            </a:r>
            <a:endParaRPr lang="x-none" dirty="0"/>
          </a:p>
        </p:txBody>
      </p:sp>
      <p:pic>
        <p:nvPicPr>
          <p:cNvPr id="8" name="Picture 3" descr="https://lh5.googleusercontent.com/7xQchnRuOUJbyFAyyHdllavqvQUFOSCV7l5Kzy1Rmeboi9xefgg8yDF0ng5ESkxi3tC9_i9ER1BmBYOOTMhmhaxTzBz8ILJQxn_c__0Qg9cKcVB64VGmWAAtIhTRT7NF">
            <a:extLst>
              <a:ext uri="{FF2B5EF4-FFF2-40B4-BE49-F238E27FC236}">
                <a16:creationId xmlns:a16="http://schemas.microsoft.com/office/drawing/2014/main" id="{A4B69755-66B7-4BD3-B22A-3EF8B5DE8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377" y="1936623"/>
            <a:ext cx="2398743" cy="371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lh4.googleusercontent.com/iGTl96Eygo7-oid1H3ZWWYhb5HWAynyOs2KLWGGMeuEgHeu4cFLof2g-jYLOscV4q-879K-lfjkP4Swnmj_UGZsWTDspF4AbUz1XGd30Tf1KKpiEXhvx6NLF17Q1F5VY">
            <a:extLst>
              <a:ext uri="{FF2B5EF4-FFF2-40B4-BE49-F238E27FC236}">
                <a16:creationId xmlns:a16="http://schemas.microsoft.com/office/drawing/2014/main" id="{FBFC260D-BF96-439A-8693-6B40C73C2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23135" y="3018438"/>
            <a:ext cx="3719539" cy="1555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https://lh4.googleusercontent.com/8FRkycPXoj7UiB9dvl8WfvE_rPOmNvworJ3hEUUExH908Pyx1w8Shtg70_9YIyrxXZu2Q5tvXMslWX6PBLNTleMKYZ5Wgwd4UNNj4iBwA-K5B6WNBJ5WFRNSOF3busg5">
            <a:extLst>
              <a:ext uri="{FF2B5EF4-FFF2-40B4-BE49-F238E27FC236}">
                <a16:creationId xmlns:a16="http://schemas.microsoft.com/office/drawing/2014/main" id="{A59DF638-BBDF-4FF6-8918-42D9A5F05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242" y="1862655"/>
            <a:ext cx="2301745" cy="3793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36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1AFFA1F-50A1-CC45-96F8-BD150ABF4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ما الذي نعرفه من قبلُ؟</a:t>
            </a:r>
            <a:endParaRPr lang="x-non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16805B-847F-B044-A135-079AF54E9C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7846" y="13562"/>
            <a:ext cx="1017545" cy="1070700"/>
          </a:xfrm>
          <a:prstGeom prst="rect">
            <a:avLst/>
          </a:prstGeom>
        </p:spPr>
      </p:pic>
      <p:sp>
        <p:nvSpPr>
          <p:cNvPr id="13" name="Rectangle 8">
            <a:extLst>
              <a:ext uri="{FF2B5EF4-FFF2-40B4-BE49-F238E27FC236}">
                <a16:creationId xmlns:a16="http://schemas.microsoft.com/office/drawing/2014/main" id="{F04B4FE6-B116-4F47-BDB1-089CD55523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66312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0A66F4B5-71F8-4CBD-95CB-EA728B88CE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05682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6148CE5E-333C-4AB8-B9E9-DDDBC52903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12">
            <a:extLst>
              <a:ext uri="{FF2B5EF4-FFF2-40B4-BE49-F238E27FC236}">
                <a16:creationId xmlns:a16="http://schemas.microsoft.com/office/drawing/2014/main" id="{27AB1886-469E-4873-A841-8D09E482D2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93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תיבת טקסט 1">
            <a:extLst>
              <a:ext uri="{FF2B5EF4-FFF2-40B4-BE49-F238E27FC236}">
                <a16:creationId xmlns:a16="http://schemas.microsoft.com/office/drawing/2014/main" id="{98806ACB-B27A-4AE8-86B0-982DBAA79E5E}"/>
              </a:ext>
            </a:extLst>
          </p:cNvPr>
          <p:cNvSpPr txBox="1"/>
          <p:nvPr/>
        </p:nvSpPr>
        <p:spPr>
          <a:xfrm>
            <a:off x="5638800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pic>
        <p:nvPicPr>
          <p:cNvPr id="12" name="Picture 6" descr="תוצאת תמונה עבור שעון חול מצויר">
            <a:extLst>
              <a:ext uri="{FF2B5EF4-FFF2-40B4-BE49-F238E27FC236}">
                <a16:creationId xmlns:a16="http://schemas.microsoft.com/office/drawing/2014/main" id="{7EBBC062-4A27-4D91-999D-7F9C5A41555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05" y="316326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טבלה 3">
            <a:extLst>
              <a:ext uri="{FF2B5EF4-FFF2-40B4-BE49-F238E27FC236}">
                <a16:creationId xmlns:a16="http://schemas.microsoft.com/office/drawing/2014/main" id="{67562BA6-9107-4A57-BDBB-B44820DC77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948985"/>
              </p:ext>
            </p:extLst>
          </p:nvPr>
        </p:nvGraphicFramePr>
        <p:xfrm>
          <a:off x="0" y="3110299"/>
          <a:ext cx="4927492" cy="1682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873">
                  <a:extLst>
                    <a:ext uri="{9D8B030D-6E8A-4147-A177-3AD203B41FA5}">
                      <a16:colId xmlns:a16="http://schemas.microsoft.com/office/drawing/2014/main" val="516243012"/>
                    </a:ext>
                  </a:extLst>
                </a:gridCol>
                <a:gridCol w="1231873">
                  <a:extLst>
                    <a:ext uri="{9D8B030D-6E8A-4147-A177-3AD203B41FA5}">
                      <a16:colId xmlns:a16="http://schemas.microsoft.com/office/drawing/2014/main" val="614649352"/>
                    </a:ext>
                  </a:extLst>
                </a:gridCol>
                <a:gridCol w="1231873">
                  <a:extLst>
                    <a:ext uri="{9D8B030D-6E8A-4147-A177-3AD203B41FA5}">
                      <a16:colId xmlns:a16="http://schemas.microsoft.com/office/drawing/2014/main" val="1551428081"/>
                    </a:ext>
                  </a:extLst>
                </a:gridCol>
                <a:gridCol w="1231873">
                  <a:extLst>
                    <a:ext uri="{9D8B030D-6E8A-4147-A177-3AD203B41FA5}">
                      <a16:colId xmlns:a16="http://schemas.microsoft.com/office/drawing/2014/main" val="438854937"/>
                    </a:ext>
                  </a:extLst>
                </a:gridCol>
              </a:tblGrid>
              <a:tr h="560912">
                <a:tc>
                  <a:txBody>
                    <a:bodyPr/>
                    <a:lstStyle/>
                    <a:p>
                      <a:r>
                        <a:rPr lang="ar-SA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4788687"/>
                  </a:ext>
                </a:extLst>
              </a:tr>
              <a:tr h="560912">
                <a:tc>
                  <a:txBody>
                    <a:bodyPr/>
                    <a:lstStyle/>
                    <a:p>
                      <a:r>
                        <a:rPr lang="ar-SA" dirty="0"/>
                        <a:t>5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6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7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8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978567"/>
                  </a:ext>
                </a:extLst>
              </a:tr>
              <a:tr h="560912">
                <a:tc>
                  <a:txBody>
                    <a:bodyPr/>
                    <a:lstStyle/>
                    <a:p>
                      <a:r>
                        <a:rPr lang="ar-SA" dirty="0"/>
                        <a:t>9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10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11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12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2396014"/>
                  </a:ext>
                </a:extLst>
              </a:tr>
            </a:tbl>
          </a:graphicData>
        </a:graphic>
      </p:graphicFrame>
      <p:pic>
        <p:nvPicPr>
          <p:cNvPr id="10" name="תמונה 9">
            <a:extLst>
              <a:ext uri="{FF2B5EF4-FFF2-40B4-BE49-F238E27FC236}">
                <a16:creationId xmlns:a16="http://schemas.microsoft.com/office/drawing/2014/main" id="{C7E2D916-C8FB-4CB7-AD69-EE6C6FCD15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658723"/>
            <a:ext cx="5208833" cy="1313078"/>
          </a:xfrm>
          <a:prstGeom prst="rect">
            <a:avLst/>
          </a:prstGeom>
        </p:spPr>
      </p:pic>
      <p:pic>
        <p:nvPicPr>
          <p:cNvPr id="14" name="תמונה 13">
            <a:extLst>
              <a:ext uri="{FF2B5EF4-FFF2-40B4-BE49-F238E27FC236}">
                <a16:creationId xmlns:a16="http://schemas.microsoft.com/office/drawing/2014/main" id="{FE0F7BB1-1844-435D-80B7-9A893AF2B6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1080203" y="4447839"/>
            <a:ext cx="1524213" cy="2410161"/>
          </a:xfrm>
          <a:prstGeom prst="rect">
            <a:avLst/>
          </a:prstGeom>
        </p:spPr>
      </p:pic>
      <p:sp>
        <p:nvSpPr>
          <p:cNvPr id="19" name="תיבת טקסט 18">
            <a:extLst>
              <a:ext uri="{FF2B5EF4-FFF2-40B4-BE49-F238E27FC236}">
                <a16:creationId xmlns:a16="http://schemas.microsoft.com/office/drawing/2014/main" id="{294463C0-6F1E-4912-BFA5-9EDA4B2662D1}"/>
              </a:ext>
            </a:extLst>
          </p:cNvPr>
          <p:cNvSpPr txBox="1"/>
          <p:nvPr/>
        </p:nvSpPr>
        <p:spPr>
          <a:xfrm>
            <a:off x="6388435" y="1940827"/>
            <a:ext cx="52980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800" b="1" dirty="0"/>
              <a:t>الطول 10 سم</a:t>
            </a:r>
            <a:endParaRPr lang="en-US" sz="4800" b="1" dirty="0"/>
          </a:p>
        </p:txBody>
      </p:sp>
      <p:sp>
        <p:nvSpPr>
          <p:cNvPr id="20" name="תיבת טקסט 19">
            <a:extLst>
              <a:ext uri="{FF2B5EF4-FFF2-40B4-BE49-F238E27FC236}">
                <a16:creationId xmlns:a16="http://schemas.microsoft.com/office/drawing/2014/main" id="{9A6329CA-8887-49B1-A3CB-03DCCFA5FC72}"/>
              </a:ext>
            </a:extLst>
          </p:cNvPr>
          <p:cNvSpPr txBox="1"/>
          <p:nvPr/>
        </p:nvSpPr>
        <p:spPr>
          <a:xfrm>
            <a:off x="6388435" y="3590693"/>
            <a:ext cx="42386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800" b="1" dirty="0"/>
              <a:t>المساحة 12 سم</a:t>
            </a:r>
            <a:r>
              <a:rPr lang="ar-SA" sz="4800" b="1" baseline="30000" dirty="0"/>
              <a:t>2</a:t>
            </a:r>
            <a:endParaRPr lang="en-US" sz="4800" b="1" dirty="0"/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424D1169-EE47-48CA-A5F6-2B21513F6F9B}"/>
              </a:ext>
            </a:extLst>
          </p:cNvPr>
          <p:cNvSpPr txBox="1"/>
          <p:nvPr/>
        </p:nvSpPr>
        <p:spPr>
          <a:xfrm>
            <a:off x="6968905" y="5093288"/>
            <a:ext cx="3077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b="1" dirty="0"/>
              <a:t>كيف نحسب </a:t>
            </a:r>
            <a:endParaRPr lang="en-US" sz="4000" b="1" dirty="0"/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D58729A7-9E8A-4D7B-AB0B-7821BE396030}"/>
              </a:ext>
            </a:extLst>
          </p:cNvPr>
          <p:cNvSpPr txBox="1"/>
          <p:nvPr/>
        </p:nvSpPr>
        <p:spPr>
          <a:xfrm>
            <a:off x="7159083" y="5795970"/>
            <a:ext cx="4238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200" b="1" dirty="0"/>
              <a:t>ما الفرق بين الحسابات السابقة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21199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1AFFA1F-50A1-CC45-96F8-BD150ABF4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الآن سنتعلّم</a:t>
            </a:r>
            <a:endParaRPr lang="x-non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447C36-6132-374D-A58E-2AEC5E22D0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9760" y="1928813"/>
            <a:ext cx="11318240" cy="3844925"/>
          </a:xfrm>
        </p:spPr>
        <p:txBody>
          <a:bodyPr>
            <a:normAutofit/>
          </a:bodyPr>
          <a:lstStyle/>
          <a:p>
            <a:r>
              <a:rPr lang="ar-SA" dirty="0"/>
              <a:t>نأخذ امثلة </a:t>
            </a:r>
          </a:p>
          <a:p>
            <a:r>
              <a:rPr lang="ar-SA" dirty="0"/>
              <a:t>الطول</a:t>
            </a:r>
          </a:p>
          <a:p>
            <a:r>
              <a:rPr lang="ar-SA" dirty="0"/>
              <a:t>المساحة </a:t>
            </a:r>
          </a:p>
          <a:p>
            <a:r>
              <a:rPr lang="ar-SA" dirty="0"/>
              <a:t>الحجم</a:t>
            </a:r>
            <a:endParaRPr lang="he-IL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16805B-847F-B044-A135-079AF54E9C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7846" y="13562"/>
            <a:ext cx="1017545" cy="107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50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مسألة ؟</a:t>
            </a:r>
            <a:endParaRPr lang="he-IL" dirty="0"/>
          </a:p>
        </p:txBody>
      </p:sp>
      <p:pic>
        <p:nvPicPr>
          <p:cNvPr id="30" name="Picture 6" descr="תוצאת תמונה עבור שעון חול מצויר">
            <a:extLst>
              <a:ext uri="{FF2B5EF4-FFF2-40B4-BE49-F238E27FC236}">
                <a16:creationId xmlns:a16="http://schemas.microsoft.com/office/drawing/2014/main" id="{C1061185-5451-48E3-8466-94B7EC80E57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183458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45765011-1EE4-4B16-BA22-703D00F08B80}"/>
              </a:ext>
            </a:extLst>
          </p:cNvPr>
          <p:cNvSpPr txBox="1"/>
          <p:nvPr/>
        </p:nvSpPr>
        <p:spPr>
          <a:xfrm>
            <a:off x="3568390" y="1984917"/>
            <a:ext cx="8173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3600" b="1" dirty="0"/>
              <a:t>الجسم 3 ابعاد طول , عمق , </a:t>
            </a:r>
            <a:r>
              <a:rPr lang="ar-SA" sz="4800" b="1" dirty="0"/>
              <a:t>ارتفاع</a:t>
            </a:r>
            <a:r>
              <a:rPr lang="ar-SA" dirty="0"/>
              <a:t> </a:t>
            </a:r>
            <a:endParaRPr lang="en-US" dirty="0"/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279AA690-71EC-427C-883D-4DBBEE83601A}"/>
              </a:ext>
            </a:extLst>
          </p:cNvPr>
          <p:cNvSpPr txBox="1"/>
          <p:nvPr/>
        </p:nvSpPr>
        <p:spPr>
          <a:xfrm>
            <a:off x="5609063" y="3044283"/>
            <a:ext cx="63561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200" b="1" dirty="0"/>
              <a:t>لذلك سعة الجسم تكون تكعيب مثالا متر مكعب والاختصار م</a:t>
            </a:r>
            <a:r>
              <a:rPr lang="ar-SA" sz="3200" b="1" baseline="30000" dirty="0"/>
              <a:t>3</a:t>
            </a:r>
            <a:r>
              <a:rPr lang="ar-SA" sz="3200" b="1" dirty="0"/>
              <a:t>, سم مكعب اختصارا سم</a:t>
            </a:r>
            <a:r>
              <a:rPr lang="ar-SA" sz="3200" b="1" baseline="30000" dirty="0"/>
              <a:t>3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058041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97AA63-1A63-0247-B9BE-332BC3D6F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مسألة جديدة</a:t>
            </a:r>
            <a:endParaRPr lang="x-non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FE29D6-6B9C-0845-A985-F3FBA05906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75243" y="1825626"/>
            <a:ext cx="5678557" cy="838062"/>
          </a:xfrm>
        </p:spPr>
        <p:txBody>
          <a:bodyPr/>
          <a:lstStyle/>
          <a:p>
            <a:r>
              <a:rPr lang="ar-SA" dirty="0"/>
              <a:t>جد حجم الاجسام التالية حسب المكعب المعطى </a:t>
            </a:r>
            <a:endParaRPr lang="x-none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B1AB924-977B-C94D-87F0-9032B541A3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084" y="262845"/>
            <a:ext cx="1047545" cy="550181"/>
          </a:xfrm>
          <a:prstGeom prst="rect">
            <a:avLst/>
          </a:prstGeo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3FBE2AA6-220A-48D4-A183-5B0A037C86E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223" y="1578983"/>
            <a:ext cx="1462405" cy="837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תמונה 7">
            <a:extLst>
              <a:ext uri="{FF2B5EF4-FFF2-40B4-BE49-F238E27FC236}">
                <a16:creationId xmlns:a16="http://schemas.microsoft.com/office/drawing/2014/main" id="{F02A028D-626E-47FE-8DB0-FF643539A6A2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975" y="2904546"/>
            <a:ext cx="8776252" cy="3396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6" descr="תוצאת תמונה עבור שעון חול מצויר">
            <a:extLst>
              <a:ext uri="{FF2B5EF4-FFF2-40B4-BE49-F238E27FC236}">
                <a16:creationId xmlns:a16="http://schemas.microsoft.com/office/drawing/2014/main" id="{3D1E141A-0B2F-4174-AACC-0DE3486434E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05" y="316326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46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1028131" y="714366"/>
            <a:ext cx="10135738" cy="3685240"/>
          </a:xfrm>
          <a:prstGeom prst="rect">
            <a:avLst/>
          </a:prstGeom>
          <a:solidFill>
            <a:srgbClr val="99FF99"/>
          </a:solidFill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ar-SA" sz="32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اطوال مخزن </a:t>
            </a:r>
            <a:r>
              <a:rPr lang="ar-SA" sz="3200" b="1" dirty="0" err="1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للادوات</a:t>
            </a:r>
            <a:r>
              <a:rPr lang="ar-SA" sz="32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ar-SA" sz="3200" b="1" dirty="0" err="1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اكهربائية</a:t>
            </a:r>
            <a:r>
              <a:rPr lang="ar-SA" sz="32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كما يلي</a:t>
            </a:r>
          </a:p>
          <a:p>
            <a:pPr algn="ctr" rtl="1">
              <a:lnSpc>
                <a:spcPct val="150000"/>
              </a:lnSpc>
            </a:pPr>
            <a:r>
              <a:rPr lang="ar-SA" sz="32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الطول 6 م</a:t>
            </a:r>
          </a:p>
          <a:p>
            <a:pPr algn="ctr" rtl="1">
              <a:lnSpc>
                <a:spcPct val="150000"/>
              </a:lnSpc>
            </a:pPr>
            <a:r>
              <a:rPr lang="ar-SA" sz="32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العمق 4 م</a:t>
            </a:r>
          </a:p>
          <a:p>
            <a:pPr algn="ctr" rtl="1">
              <a:lnSpc>
                <a:spcPct val="150000"/>
              </a:lnSpc>
            </a:pPr>
            <a:r>
              <a:rPr lang="ar-SA" sz="32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الارتفاع 3 م</a:t>
            </a:r>
          </a:p>
          <a:p>
            <a:pPr algn="ctr" rtl="1">
              <a:lnSpc>
                <a:spcPct val="150000"/>
              </a:lnSpc>
            </a:pPr>
            <a:r>
              <a:rPr lang="ar-SA" sz="32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كم حجم هذه الغرفة</a:t>
            </a:r>
            <a:endParaRPr lang="he-IL" sz="32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14" name="Picture 6" descr="תוצאת תמונה עבור שעון חול מצויר">
            <a:extLst>
              <a:ext uri="{FF2B5EF4-FFF2-40B4-BE49-F238E27FC236}">
                <a16:creationId xmlns:a16="http://schemas.microsoft.com/office/drawing/2014/main" id="{1A3B9E37-8CF0-400F-8107-2DDB62172F9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31" y="0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21731B59-7E8E-45A2-973A-F2BBE732ABB0}"/>
              </a:ext>
            </a:extLst>
          </p:cNvPr>
          <p:cNvSpPr txBox="1"/>
          <p:nvPr/>
        </p:nvSpPr>
        <p:spPr>
          <a:xfrm>
            <a:off x="2628900" y="4867275"/>
            <a:ext cx="5838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6  X 4 x 3 =</a:t>
            </a:r>
            <a:r>
              <a:rPr lang="ar-SA" sz="3600" b="1" dirty="0"/>
              <a:t>  م</a:t>
            </a:r>
            <a:r>
              <a:rPr lang="ar-SA" sz="3600" b="1" baseline="30000" dirty="0"/>
              <a:t>2</a:t>
            </a:r>
            <a:r>
              <a:rPr lang="en-US" sz="3600" b="1" dirty="0"/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2276038089"/>
      </p:ext>
    </p:extLst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טקסט 1">
            <a:extLst>
              <a:ext uri="{FF2B5EF4-FFF2-40B4-BE49-F238E27FC236}">
                <a16:creationId xmlns:a16="http://schemas.microsoft.com/office/drawing/2014/main" id="{2AB885C4-14A1-46F3-82CA-D2EBA7878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71638" y="1524000"/>
            <a:ext cx="9572625" cy="5019675"/>
          </a:xfrm>
        </p:spPr>
        <p:txBody>
          <a:bodyPr>
            <a:normAutofit/>
          </a:bodyPr>
          <a:lstStyle/>
          <a:p>
            <a:r>
              <a:rPr lang="ar-SA" dirty="0"/>
              <a:t>سعة مخزن 200 م</a:t>
            </a:r>
            <a:r>
              <a:rPr lang="ar-SA" baseline="30000" dirty="0"/>
              <a:t>3   </a:t>
            </a:r>
          </a:p>
          <a:p>
            <a:r>
              <a:rPr lang="ar-SA" baseline="30000" dirty="0"/>
              <a:t>اذا طول القاعدة 5 م والارتفاع 10 م كم يكون عرض هذا المخزن ؟</a:t>
            </a:r>
          </a:p>
          <a:p>
            <a:r>
              <a:rPr lang="ar-SA" baseline="30000" dirty="0"/>
              <a:t>الحل :</a:t>
            </a:r>
          </a:p>
          <a:p>
            <a:pPr algn="l"/>
            <a:r>
              <a:rPr lang="en-US" baseline="30000" dirty="0"/>
              <a:t>200 = 5 x 10 x ? </a:t>
            </a:r>
          </a:p>
          <a:p>
            <a:pPr algn="l"/>
            <a:r>
              <a:rPr lang="en-US" baseline="30000" dirty="0"/>
              <a:t>200 = 50  x ?</a:t>
            </a:r>
          </a:p>
          <a:p>
            <a:pPr algn="l"/>
            <a:r>
              <a:rPr lang="en-US" baseline="30000" dirty="0"/>
              <a:t>? = 200  / 50  =4  </a:t>
            </a:r>
            <a:endParaRPr lang="ar-SA" baseline="30000" dirty="0"/>
          </a:p>
          <a:p>
            <a:pPr algn="l"/>
            <a:r>
              <a:rPr lang="ar-SA" baseline="30000" dirty="0"/>
              <a:t>أي ان الارتفاع 4م</a:t>
            </a:r>
          </a:p>
        </p:txBody>
      </p:sp>
      <p:sp>
        <p:nvSpPr>
          <p:cNvPr id="3" name="כותרת 2">
            <a:extLst>
              <a:ext uri="{FF2B5EF4-FFF2-40B4-BE49-F238E27FC236}">
                <a16:creationId xmlns:a16="http://schemas.microsoft.com/office/drawing/2014/main" id="{0CA59E7E-E729-40B8-AF2E-40DF42E67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مسألة جديدة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04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התאמה אישית 1">
      <a:dk1>
        <a:srgbClr val="424242"/>
      </a:dk1>
      <a:lt1>
        <a:srgbClr val="FFFFFF"/>
      </a:lt1>
      <a:dk2>
        <a:srgbClr val="5E5E5E"/>
      </a:dk2>
      <a:lt2>
        <a:srgbClr val="E7E6E6"/>
      </a:lt2>
      <a:accent1>
        <a:srgbClr val="1152C9"/>
      </a:accent1>
      <a:accent2>
        <a:srgbClr val="FB2265"/>
      </a:accent2>
      <a:accent3>
        <a:srgbClr val="FEC100"/>
      </a:accent3>
      <a:accent4>
        <a:srgbClr val="9D9E9D"/>
      </a:accent4>
      <a:accent5>
        <a:srgbClr val="67B2FF"/>
      </a:accent5>
      <a:accent6>
        <a:srgbClr val="FF82A5"/>
      </a:accent6>
      <a:hlink>
        <a:srgbClr val="1152C9"/>
      </a:hlink>
      <a:folHlink>
        <a:srgbClr val="7030A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התאמה אישית 5">
      <a:dk1>
        <a:srgbClr val="424242"/>
      </a:dk1>
      <a:lt1>
        <a:srgbClr val="FFFFFF"/>
      </a:lt1>
      <a:dk2>
        <a:srgbClr val="5E5E5E"/>
      </a:dk2>
      <a:lt2>
        <a:srgbClr val="E7E6E6"/>
      </a:lt2>
      <a:accent1>
        <a:srgbClr val="1152C9"/>
      </a:accent1>
      <a:accent2>
        <a:srgbClr val="FB2265"/>
      </a:accent2>
      <a:accent3>
        <a:srgbClr val="FEC100"/>
      </a:accent3>
      <a:accent4>
        <a:srgbClr val="9D9E9D"/>
      </a:accent4>
      <a:accent5>
        <a:srgbClr val="67B2FF"/>
      </a:accent5>
      <a:accent6>
        <a:srgbClr val="FF82A5"/>
      </a:accent6>
      <a:hlink>
        <a:srgbClr val="1152C9"/>
      </a:hlink>
      <a:folHlink>
        <a:srgbClr val="7030A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התאמה אישית 5">
      <a:dk1>
        <a:srgbClr val="424242"/>
      </a:dk1>
      <a:lt1>
        <a:srgbClr val="FFFFFF"/>
      </a:lt1>
      <a:dk2>
        <a:srgbClr val="5E5E5E"/>
      </a:dk2>
      <a:lt2>
        <a:srgbClr val="E7E6E6"/>
      </a:lt2>
      <a:accent1>
        <a:srgbClr val="1152C9"/>
      </a:accent1>
      <a:accent2>
        <a:srgbClr val="FB2265"/>
      </a:accent2>
      <a:accent3>
        <a:srgbClr val="FEC100"/>
      </a:accent3>
      <a:accent4>
        <a:srgbClr val="9D9E9D"/>
      </a:accent4>
      <a:accent5>
        <a:srgbClr val="67B2FF"/>
      </a:accent5>
      <a:accent6>
        <a:srgbClr val="FF82A5"/>
      </a:accent6>
      <a:hlink>
        <a:srgbClr val="1152C9"/>
      </a:hlink>
      <a:folHlink>
        <a:srgbClr val="7030A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84B2C970292541884C6D2E423F45B9" ma:contentTypeVersion="11" ma:contentTypeDescription="Create a new document." ma:contentTypeScope="" ma:versionID="4f3f6e36b171e087215f6d509548beb9">
  <xsd:schema xmlns:xsd="http://www.w3.org/2001/XMLSchema" xmlns:xs="http://www.w3.org/2001/XMLSchema" xmlns:p="http://schemas.microsoft.com/office/2006/metadata/properties" xmlns:ns3="7de65336-3470-4daf-946b-7619550e553e" xmlns:ns4="6ad565e7-c57f-415f-adfa-5c7854c55faf" targetNamespace="http://schemas.microsoft.com/office/2006/metadata/properties" ma:root="true" ma:fieldsID="6005d5751e642d050b7d13b2165ab4df" ns3:_="" ns4:_="">
    <xsd:import namespace="7de65336-3470-4daf-946b-7619550e553e"/>
    <xsd:import namespace="6ad565e7-c57f-415f-adfa-5c7854c55fa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e65336-3470-4daf-946b-7619550e553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565e7-c57f-415f-adfa-5c7854c55f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59EB062-A25C-4149-9FC6-2425B2684B3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8B958F-9FCD-4B15-A791-D3BBD234E4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e65336-3470-4daf-946b-7619550e553e"/>
    <ds:schemaRef ds:uri="6ad565e7-c57f-415f-adfa-5c7854c55f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9DC9EA8-7C96-43B5-87C3-48DB0E4AAC31}">
  <ds:schemaRefs>
    <ds:schemaRef ds:uri="6ad565e7-c57f-415f-adfa-5c7854c55faf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terms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7de65336-3470-4daf-946b-7619550e553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2067</TotalTime>
  <Words>804</Words>
  <Application>Microsoft Office PowerPoint</Application>
  <PresentationFormat>Widescreen</PresentationFormat>
  <Paragraphs>133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Alef</vt:lpstr>
      <vt:lpstr>Arial</vt:lpstr>
      <vt:lpstr>Calibri</vt:lpstr>
      <vt:lpstr>Open Sans</vt:lpstr>
      <vt:lpstr>Open Sans Hebrew</vt:lpstr>
      <vt:lpstr>Sakkal Majalla</vt:lpstr>
      <vt:lpstr>Tahoma</vt:lpstr>
      <vt:lpstr>Times New Roman</vt:lpstr>
      <vt:lpstr>Office Theme</vt:lpstr>
      <vt:lpstr>1_Office Theme</vt:lpstr>
      <vt:lpstr>2_Office Theme</vt:lpstr>
      <vt:lpstr>PowerPoint Presentation</vt:lpstr>
      <vt:lpstr>ماذا سنتعلّم اليوم؟</vt:lpstr>
      <vt:lpstr>ماذا يجب أن نحضّر للحصّة؟ </vt:lpstr>
      <vt:lpstr>ما الذي نعرفه من قبلُ؟</vt:lpstr>
      <vt:lpstr>الآن سنتعلّم</vt:lpstr>
      <vt:lpstr>مسألة ؟</vt:lpstr>
      <vt:lpstr>مسألة جديدة</vt:lpstr>
      <vt:lpstr>PowerPoint Presentation</vt:lpstr>
      <vt:lpstr>مسألة جديدة</vt:lpstr>
      <vt:lpstr>تكملة</vt:lpstr>
      <vt:lpstr>سؤال مميز </vt:lpstr>
      <vt:lpstr>تحدي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Ruthy Betinger</dc:creator>
  <cp:lastModifiedBy>עומר אגבאריה</cp:lastModifiedBy>
  <cp:revision>233</cp:revision>
  <dcterms:created xsi:type="dcterms:W3CDTF">2020-03-11T07:11:19Z</dcterms:created>
  <dcterms:modified xsi:type="dcterms:W3CDTF">2020-06-07T19:01:57Z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0x0101003A84B2C970292541884C6D2E423F45B9</vt:lpwstr>
  </property>
</Properties>
</file>