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23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57" r:id="rId8"/>
    <p:sldId id="263" r:id="rId9"/>
    <p:sldId id="272" r:id="rId10"/>
    <p:sldId id="264" r:id="rId11"/>
    <p:sldId id="296" r:id="rId12"/>
    <p:sldId id="265" r:id="rId13"/>
    <p:sldId id="275" r:id="rId14"/>
    <p:sldId id="266" r:id="rId15"/>
    <p:sldId id="297" r:id="rId16"/>
    <p:sldId id="267" r:id="rId17"/>
    <p:sldId id="298" r:id="rId18"/>
    <p:sldId id="268" r:id="rId19"/>
    <p:sldId id="277" r:id="rId20"/>
    <p:sldId id="269" r:id="rId21"/>
    <p:sldId id="301" r:id="rId22"/>
    <p:sldId id="302" r:id="rId23"/>
    <p:sldId id="270" r:id="rId24"/>
    <p:sldId id="303" r:id="rId25"/>
    <p:sldId id="304" r:id="rId26"/>
    <p:sldId id="271" r:id="rId27"/>
    <p:sldId id="305" r:id="rId28"/>
    <p:sldId id="306" r:id="rId29"/>
    <p:sldId id="273" r:id="rId30"/>
    <p:sldId id="307" r:id="rId31"/>
    <p:sldId id="308" r:id="rId32"/>
    <p:sldId id="274" r:id="rId33"/>
    <p:sldId id="309" r:id="rId34"/>
    <p:sldId id="310" r:id="rId35"/>
    <p:sldId id="276" r:id="rId36"/>
    <p:sldId id="311" r:id="rId37"/>
    <p:sldId id="312" r:id="rId38"/>
    <p:sldId id="278" r:id="rId39"/>
    <p:sldId id="313" r:id="rId40"/>
    <p:sldId id="314" r:id="rId41"/>
    <p:sldId id="280" r:id="rId42"/>
    <p:sldId id="315" r:id="rId43"/>
    <p:sldId id="281" r:id="rId44"/>
    <p:sldId id="282" r:id="rId45"/>
    <p:sldId id="316" r:id="rId46"/>
    <p:sldId id="320" r:id="rId47"/>
    <p:sldId id="284" r:id="rId48"/>
    <p:sldId id="318" r:id="rId49"/>
    <p:sldId id="321" r:id="rId50"/>
    <p:sldId id="286" r:id="rId51"/>
    <p:sldId id="319" r:id="rId52"/>
    <p:sldId id="322" r:id="rId53"/>
    <p:sldId id="287" r:id="rId54"/>
    <p:sldId id="329" r:id="rId55"/>
    <p:sldId id="323" r:id="rId56"/>
    <p:sldId id="291" r:id="rId57"/>
    <p:sldId id="330" r:id="rId58"/>
    <p:sldId id="324" r:id="rId59"/>
    <p:sldId id="292" r:id="rId60"/>
    <p:sldId id="325" r:id="rId61"/>
    <p:sldId id="293" r:id="rId62"/>
    <p:sldId id="326" r:id="rId63"/>
    <p:sldId id="332" r:id="rId64"/>
    <p:sldId id="294" r:id="rId65"/>
    <p:sldId id="327" r:id="rId66"/>
    <p:sldId id="295" r:id="rId67"/>
    <p:sldId id="328" r:id="rId68"/>
    <p:sldId id="331" r:id="rId6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93066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5273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0566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73142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6082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נכון או לא נכ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5134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30548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4156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9613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50200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9926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1906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0059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2504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7752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05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BB631-DB9A-4715-B774-A6D9E47C8B1D}" type="datetimeFigureOut">
              <a:rPr lang="he-IL" smtClean="0"/>
              <a:t>כ"ד/אייר/תש"ף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9CEED8F-05BF-4568-A28F-71C4E81704B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017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9c05BkAHs4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slide" Target="slide4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slide" Target="slide4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5B60FAF-F0D7-4322-9C90-C3A279AED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/>
              <a:t>ابنائي احبائي الطلاب</a:t>
            </a:r>
            <a:br>
              <a:rPr lang="ar-SA" dirty="0"/>
            </a:br>
            <a:r>
              <a:rPr lang="ar-SA" dirty="0"/>
              <a:t>كيف حالكم اشتقت لكم </a:t>
            </a:r>
            <a:br>
              <a:rPr lang="ar-SA" dirty="0"/>
            </a:br>
            <a:r>
              <a:rPr lang="ar-SA" dirty="0"/>
              <a:t>سوف نبدأ الان حصة اللغة العربية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B869313B-BE72-42E7-8E72-E2B377E44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  <a:p>
            <a:pPr marL="0" indent="0">
              <a:buNone/>
            </a:pPr>
            <a:r>
              <a:rPr lang="ar-SA" dirty="0"/>
              <a:t> سَنَتَعَلَّمْ نَص جَديد</a:t>
            </a:r>
            <a:br>
              <a:rPr lang="ar-SA" dirty="0"/>
            </a:br>
            <a:endParaRPr lang="ar-SA" dirty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قَبْل َ أَنْ نَتَعَرَفْ عَلى النَّص تَعالوا لِنَسْتَمِعْ  لِلأُغْنيَّة التّالية</a:t>
            </a:r>
            <a:endParaRPr lang="he-IL" dirty="0"/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96C4D416-711F-4EDE-9650-2A36FBDED711}"/>
              </a:ext>
            </a:extLst>
          </p:cNvPr>
          <p:cNvSpPr/>
          <p:nvPr/>
        </p:nvSpPr>
        <p:spPr>
          <a:xfrm>
            <a:off x="1122161" y="5123623"/>
            <a:ext cx="359167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hlinkClick r:id="" action="ppaction://hlinkshowjump?jump=nextslide"/>
              </a:rPr>
              <a:t>التالي</a:t>
            </a:r>
            <a:endParaRPr lang="ar-SA" sz="5400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endParaRPr lang="he-IL" sz="5400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84974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7D0937D-E4F6-41D9-ACD4-9A6B4C502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>
                <a:solidFill>
                  <a:srgbClr val="90C226"/>
                </a:solidFill>
              </a:rPr>
              <a:t>اقرأ السطر الثاني واذكر اسم الولد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C8E3745F-9D62-4E29-9271-55221FA32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690" y="2095778"/>
            <a:ext cx="6019060" cy="3772362"/>
          </a:xfrm>
          <a:prstGeom prst="rect">
            <a:avLst/>
          </a:prstGeom>
        </p:spPr>
      </p:pic>
      <p:sp>
        <p:nvSpPr>
          <p:cNvPr id="3" name="מלבן 2">
            <a:extLst>
              <a:ext uri="{FF2B5EF4-FFF2-40B4-BE49-F238E27FC236}">
                <a16:creationId xmlns:a16="http://schemas.microsoft.com/office/drawing/2014/main" id="{FEC77184-E8EE-4BE3-AE55-D3CB95FA0432}"/>
              </a:ext>
            </a:extLst>
          </p:cNvPr>
          <p:cNvSpPr/>
          <p:nvPr/>
        </p:nvSpPr>
        <p:spPr>
          <a:xfrm>
            <a:off x="1072752" y="5325070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97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97D5573A-6447-4081-A93D-82FEBF594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267" y="2079595"/>
            <a:ext cx="7102135" cy="3258105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E209DD64-CB72-4E4E-9DBC-0998CA692E87}"/>
              </a:ext>
            </a:extLst>
          </p:cNvPr>
          <p:cNvSpPr/>
          <p:nvPr/>
        </p:nvSpPr>
        <p:spPr>
          <a:xfrm>
            <a:off x="3800013" y="570365"/>
            <a:ext cx="31005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الولد غالب</a:t>
            </a:r>
            <a:endParaRPr lang="he-IL" sz="5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34F22CD8-510C-42EE-AD4B-5B976EE97524}"/>
              </a:ext>
            </a:extLst>
          </p:cNvPr>
          <p:cNvSpPr/>
          <p:nvPr/>
        </p:nvSpPr>
        <p:spPr>
          <a:xfrm>
            <a:off x="708767" y="5408694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18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232173B-2FE4-45B6-93C9-B3637007B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>
                <a:solidFill>
                  <a:srgbClr val="90C226"/>
                </a:solidFill>
              </a:rPr>
              <a:t>اقرأ السطر الثاني واذكر اسم مكان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896A5AE0-2E92-4A3D-9377-20B033804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459" y="2557462"/>
            <a:ext cx="6107837" cy="3690938"/>
          </a:xfrm>
          <a:prstGeom prst="rect">
            <a:avLst/>
          </a:prstGeom>
        </p:spPr>
      </p:pic>
      <p:sp>
        <p:nvSpPr>
          <p:cNvPr id="3" name="מלבן 2">
            <a:extLst>
              <a:ext uri="{FF2B5EF4-FFF2-40B4-BE49-F238E27FC236}">
                <a16:creationId xmlns:a16="http://schemas.microsoft.com/office/drawing/2014/main" id="{36EECD31-435C-4ABE-9C70-2262E0CC23C6}"/>
              </a:ext>
            </a:extLst>
          </p:cNvPr>
          <p:cNvSpPr/>
          <p:nvPr/>
        </p:nvSpPr>
        <p:spPr>
          <a:xfrm>
            <a:off x="264884" y="5160120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584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3F7B7D9D-A085-4F89-82B5-F9CFA63B28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827" y="1828800"/>
            <a:ext cx="5335480" cy="4057095"/>
          </a:xfr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0D1560B5-BE49-4D09-B94C-70932B468A4D}"/>
              </a:ext>
            </a:extLst>
          </p:cNvPr>
          <p:cNvSpPr/>
          <p:nvPr/>
        </p:nvSpPr>
        <p:spPr>
          <a:xfrm>
            <a:off x="2919488" y="703529"/>
            <a:ext cx="4671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المكان الشاطئ</a:t>
            </a:r>
            <a:endParaRPr lang="he-I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B714A991-B6B0-47D4-B89F-E9BC6805F3FE}"/>
              </a:ext>
            </a:extLst>
          </p:cNvPr>
          <p:cNvSpPr/>
          <p:nvPr/>
        </p:nvSpPr>
        <p:spPr>
          <a:xfrm>
            <a:off x="584480" y="5559614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10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D86C877-E6D7-4632-BD88-DC55FE9EC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>
                <a:solidFill>
                  <a:srgbClr val="90C226"/>
                </a:solidFill>
              </a:rPr>
              <a:t>اقرأ السطر الثالث واذكر كلمة</a:t>
            </a:r>
            <a:br>
              <a:rPr lang="ar-SA" dirty="0">
                <a:solidFill>
                  <a:srgbClr val="90C226"/>
                </a:solidFill>
              </a:rPr>
            </a:br>
            <a:r>
              <a:rPr lang="ar-SA" dirty="0">
                <a:solidFill>
                  <a:srgbClr val="90C226"/>
                </a:solidFill>
              </a:rPr>
              <a:t>تدل على جمع</a:t>
            </a:r>
            <a:endParaRPr lang="he-IL" dirty="0"/>
          </a:p>
        </p:txBody>
      </p:sp>
      <p:pic>
        <p:nvPicPr>
          <p:cNvPr id="5" name="מציין מיקום תוכן 4">
            <a:extLst>
              <a:ext uri="{FF2B5EF4-FFF2-40B4-BE49-F238E27FC236}">
                <a16:creationId xmlns:a16="http://schemas.microsoft.com/office/drawing/2014/main" id="{C543AFC1-A19D-437F-9BBB-5CA6FC7F06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44" y="2782094"/>
            <a:ext cx="3867150" cy="2638425"/>
          </a:xfrm>
        </p:spPr>
      </p:pic>
    </p:spTree>
    <p:extLst>
      <p:ext uri="{BB962C8B-B14F-4D97-AF65-F5344CB8AC3E}">
        <p14:creationId xmlns:p14="http://schemas.microsoft.com/office/powerpoint/2010/main" val="2387847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E548188A-B721-401D-826F-CD4B82A88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48" y="2956264"/>
            <a:ext cx="8078680" cy="2151263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C67B9DA6-31D7-4E1F-94F3-4FB946C1EACD}"/>
              </a:ext>
            </a:extLst>
          </p:cNvPr>
          <p:cNvSpPr/>
          <p:nvPr/>
        </p:nvSpPr>
        <p:spPr>
          <a:xfrm>
            <a:off x="1811157" y="712407"/>
            <a:ext cx="791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أصدقاء كلمة تدل على جمع</a:t>
            </a:r>
            <a:endParaRPr lang="he-I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F65C42A6-F77E-4C4D-91EA-3D9D48D0853C}"/>
              </a:ext>
            </a:extLst>
          </p:cNvPr>
          <p:cNvSpPr/>
          <p:nvPr/>
        </p:nvSpPr>
        <p:spPr>
          <a:xfrm>
            <a:off x="424682" y="5504724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1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1C51D8CD-87C6-457F-A0C7-BE6DE2D12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>
                <a:solidFill>
                  <a:srgbClr val="90C226"/>
                </a:solidFill>
              </a:rPr>
              <a:t>اقرأ السطر الخامس واذكر كلمة مع تنوين فتح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5C29DA56-CB95-4883-A6CE-EF7C99563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918" y="2901177"/>
            <a:ext cx="2054992" cy="2602977"/>
          </a:xfrm>
          <a:prstGeom prst="rect">
            <a:avLst/>
          </a:prstGeom>
        </p:spPr>
      </p:pic>
      <p:pic>
        <p:nvPicPr>
          <p:cNvPr id="7" name="תמונה 6">
            <a:extLst>
              <a:ext uri="{FF2B5EF4-FFF2-40B4-BE49-F238E27FC236}">
                <a16:creationId xmlns:a16="http://schemas.microsoft.com/office/drawing/2014/main" id="{CF8E3F4F-6E19-4997-955F-297498A5B0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432" y="2691554"/>
            <a:ext cx="2793651" cy="293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156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E548188A-B721-401D-826F-CD4B82A88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773" y="2911875"/>
            <a:ext cx="8078680" cy="2151263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14034F27-339E-4FDD-AD4E-CD2835013E14}"/>
              </a:ext>
            </a:extLst>
          </p:cNvPr>
          <p:cNvSpPr/>
          <p:nvPr/>
        </p:nvSpPr>
        <p:spPr>
          <a:xfrm>
            <a:off x="2592280" y="792306"/>
            <a:ext cx="52910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مِجْرَفَةً</a:t>
            </a:r>
            <a:endParaRPr lang="he-I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788F3C2F-E7A4-40F4-B59C-1692A8957F7A}"/>
              </a:ext>
            </a:extLst>
          </p:cNvPr>
          <p:cNvSpPr/>
          <p:nvPr/>
        </p:nvSpPr>
        <p:spPr>
          <a:xfrm>
            <a:off x="593358" y="5362679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779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17ECDD4-1EC1-4AEF-9C41-2F30094CD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643" y="716132"/>
            <a:ext cx="8596668" cy="1320800"/>
          </a:xfrm>
        </p:spPr>
        <p:txBody>
          <a:bodyPr/>
          <a:lstStyle/>
          <a:p>
            <a:r>
              <a:rPr lang="ar-SA" dirty="0">
                <a:solidFill>
                  <a:srgbClr val="90C226"/>
                </a:solidFill>
              </a:rPr>
              <a:t>اقرأ السطر السادس واذكر فعل للمؤنث</a:t>
            </a:r>
            <a:endParaRPr lang="he-IL" dirty="0"/>
          </a:p>
        </p:txBody>
      </p:sp>
      <p:pic>
        <p:nvPicPr>
          <p:cNvPr id="9" name="מציין מיקום תוכן 8">
            <a:extLst>
              <a:ext uri="{FF2B5EF4-FFF2-40B4-BE49-F238E27FC236}">
                <a16:creationId xmlns:a16="http://schemas.microsoft.com/office/drawing/2014/main" id="{AC890234-EECE-490E-AA6F-9931A22A26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656" y="2953544"/>
            <a:ext cx="1990725" cy="2295525"/>
          </a:xfrm>
        </p:spPr>
      </p:pic>
    </p:spTree>
    <p:extLst>
      <p:ext uri="{BB962C8B-B14F-4D97-AF65-F5344CB8AC3E}">
        <p14:creationId xmlns:p14="http://schemas.microsoft.com/office/powerpoint/2010/main" val="1222772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60157E90-5774-4CD7-951D-2276CC6739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689" y="2357437"/>
            <a:ext cx="5628443" cy="3279883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5EE69AF8-E6ED-429F-A655-DC53B44D30C5}"/>
              </a:ext>
            </a:extLst>
          </p:cNvPr>
          <p:cNvSpPr/>
          <p:nvPr/>
        </p:nvSpPr>
        <p:spPr>
          <a:xfrm>
            <a:off x="2636668" y="650263"/>
            <a:ext cx="53709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حَفَرَتْ</a:t>
            </a:r>
            <a:endParaRPr lang="he-IL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1514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>
            <a:extLst>
              <a:ext uri="{FF2B5EF4-FFF2-40B4-BE49-F238E27FC236}">
                <a16:creationId xmlns:a16="http://schemas.microsoft.com/office/drawing/2014/main" id="{A325A63B-C065-407A-9C11-78412C646D2E}"/>
              </a:ext>
            </a:extLst>
          </p:cNvPr>
          <p:cNvSpPr/>
          <p:nvPr/>
        </p:nvSpPr>
        <p:spPr>
          <a:xfrm>
            <a:off x="3401384" y="3244334"/>
            <a:ext cx="53892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https://www.youtube.com/watch?v=o9c05BkAHs4</a:t>
            </a:r>
            <a:endParaRPr lang="ar-SA" dirty="0"/>
          </a:p>
          <a:p>
            <a:endParaRPr lang="he-IL" dirty="0"/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id="{3CCBFF55-48CB-4BBF-BC76-75CFB6BA6012}"/>
              </a:ext>
            </a:extLst>
          </p:cNvPr>
          <p:cNvSpPr/>
          <p:nvPr/>
        </p:nvSpPr>
        <p:spPr>
          <a:xfrm>
            <a:off x="1046119" y="5151242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372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D71231B-2142-4E2E-A456-5DD6565F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>
                <a:solidFill>
                  <a:srgbClr val="90C226"/>
                </a:solidFill>
              </a:rPr>
              <a:t>ما معنى كلمة حَدَّقَ؟ ( السطر 9)</a:t>
            </a: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80C9FBED-E64B-4AB5-9D0A-59BA4C573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642" y="2283781"/>
            <a:ext cx="4335586" cy="2143125"/>
          </a:xfrm>
          <a:prstGeom prst="rect">
            <a:avLst/>
          </a:prstGeom>
        </p:spPr>
      </p:pic>
      <p:sp>
        <p:nvSpPr>
          <p:cNvPr id="3" name="מלבן 2">
            <a:extLst>
              <a:ext uri="{FF2B5EF4-FFF2-40B4-BE49-F238E27FC236}">
                <a16:creationId xmlns:a16="http://schemas.microsoft.com/office/drawing/2014/main" id="{5B4140CB-A4C4-4D55-AD76-730CEAEEF1A5}"/>
              </a:ext>
            </a:extLst>
          </p:cNvPr>
          <p:cNvSpPr/>
          <p:nvPr/>
        </p:nvSpPr>
        <p:spPr>
          <a:xfrm>
            <a:off x="2184679" y="4716236"/>
            <a:ext cx="5581977" cy="21544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3" action="ppaction://hlinksldjump"/>
              </a:rPr>
              <a:t>1</a:t>
            </a:r>
            <a:r>
              <a:rPr lang="he-IL" sz="4000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hlinkClick r:id="rId3" action="ppaction://hlinksldjump"/>
              </a:rPr>
              <a:t>- </a:t>
            </a:r>
            <a:r>
              <a:rPr lang="ar-SA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3" action="ppaction://hlinksldjump"/>
              </a:rPr>
              <a:t>أَكَلَ</a:t>
            </a:r>
            <a:endParaRPr lang="ar-SA" sz="4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ar-SA" sz="4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ar-SA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4" action="ppaction://hlinksldjump"/>
              </a:rPr>
              <a:t>2- نَظَرَ</a:t>
            </a:r>
            <a:endParaRPr lang="he-IL" sz="4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3934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2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02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412BE76E-5C55-4A96-AEED-CF07B6C56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876" y="778989"/>
            <a:ext cx="5448485" cy="4376691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18CEEFFC-4A7B-4BE4-BDE5-17EFDB3CF709}"/>
              </a:ext>
            </a:extLst>
          </p:cNvPr>
          <p:cNvSpPr/>
          <p:nvPr/>
        </p:nvSpPr>
        <p:spPr>
          <a:xfrm>
            <a:off x="886321" y="5140117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03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BB94804-F96B-4D93-BCCF-28B9F8082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058" y="3832193"/>
            <a:ext cx="8596668" cy="2488707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/>
              <a:t>كائن حي يعيش في الماء</a:t>
            </a:r>
            <a:br>
              <a:rPr lang="ar-SA" dirty="0"/>
            </a:br>
            <a:br>
              <a:rPr lang="ar-SA" dirty="0"/>
            </a:br>
            <a:r>
              <a:rPr lang="ar-SA" dirty="0">
                <a:hlinkClick r:id="rId2" action="ppaction://hlinksldjump"/>
              </a:rPr>
              <a:t>1</a:t>
            </a:r>
            <a:r>
              <a:rPr lang="ar-SA" u="sng" dirty="0">
                <a:hlinkClick r:id="rId2" action="ppaction://hlinksldjump"/>
              </a:rPr>
              <a:t>- سمكة</a:t>
            </a:r>
            <a:br>
              <a:rPr lang="ar-SA" dirty="0"/>
            </a:br>
            <a:br>
              <a:rPr lang="ar-SA" dirty="0"/>
            </a:br>
            <a:r>
              <a:rPr lang="ar-SA" dirty="0">
                <a:hlinkClick r:id="rId3" action="ppaction://hlinksldjump"/>
              </a:rPr>
              <a:t>2- أرنب</a:t>
            </a:r>
            <a:br>
              <a:rPr lang="ar-SA" dirty="0">
                <a:hlinkClick r:id="rId4" action="ppaction://hlinksldjump"/>
              </a:rPr>
            </a:br>
            <a:endParaRPr lang="he-IL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B7ED6151-57F1-4A8F-953A-3CC538D7AA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518" y="812723"/>
            <a:ext cx="6214369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200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2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332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412BE76E-5C55-4A96-AEED-CF07B6C56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876" y="778989"/>
            <a:ext cx="5448485" cy="4376691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18CEEFFC-4A7B-4BE4-BDE5-17EFDB3CF709}"/>
              </a:ext>
            </a:extLst>
          </p:cNvPr>
          <p:cNvSpPr/>
          <p:nvPr/>
        </p:nvSpPr>
        <p:spPr>
          <a:xfrm>
            <a:off x="886321" y="5140117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ar-SA" sz="5400" b="0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4786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E274EC2-4DE3-4321-98D8-C337EC4AC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995" y="146013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/>
              <a:t>ما هو عِنْوان النَّص؟</a:t>
            </a:r>
            <a:br>
              <a:rPr lang="ar-SA" dirty="0"/>
            </a:br>
            <a:br>
              <a:rPr lang="ar-SA" dirty="0"/>
            </a:br>
            <a:br>
              <a:rPr lang="ar-SA" dirty="0"/>
            </a:br>
            <a:br>
              <a:rPr lang="ar-SA" dirty="0"/>
            </a:br>
            <a:r>
              <a:rPr lang="ar-SA" dirty="0"/>
              <a:t>1- </a:t>
            </a:r>
            <a:r>
              <a:rPr lang="ar-SA" dirty="0">
                <a:hlinkClick r:id="rId2" action="ppaction://hlinksldjump"/>
              </a:rPr>
              <a:t>أصْدِقاءُ غالِب</a:t>
            </a:r>
            <a:br>
              <a:rPr lang="ar-SA" dirty="0"/>
            </a:br>
            <a:br>
              <a:rPr lang="ar-SA" dirty="0"/>
            </a:br>
            <a:r>
              <a:rPr lang="ar-SA" dirty="0"/>
              <a:t>2- أ</a:t>
            </a:r>
            <a:r>
              <a:rPr lang="ar-SA" dirty="0">
                <a:hlinkClick r:id="rId3" action="ppaction://hlinksldjump"/>
              </a:rPr>
              <a:t>َصْدِقاءُ السَّمَك </a:t>
            </a:r>
            <a:br>
              <a:rPr lang="ar-SA" dirty="0"/>
            </a:b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78370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2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742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412BE76E-5C55-4A96-AEED-CF07B6C56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876" y="778989"/>
            <a:ext cx="5448485" cy="4376691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18CEEFFC-4A7B-4BE4-BDE5-17EFDB3CF709}"/>
              </a:ext>
            </a:extLst>
          </p:cNvPr>
          <p:cNvSpPr/>
          <p:nvPr/>
        </p:nvSpPr>
        <p:spPr>
          <a:xfrm>
            <a:off x="886321" y="5140117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ar-SA" sz="5400" b="0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199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D725394-17FF-4985-95A6-C3E5D33AD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ما هو نَوعْ النَّص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14E0A6F-A69C-4F5B-8B7E-677684E43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9073" y="1930400"/>
            <a:ext cx="8596668" cy="3880773"/>
          </a:xfrm>
        </p:spPr>
        <p:txBody>
          <a:bodyPr>
            <a:normAutofit lnSpcReduction="10000"/>
          </a:bodyPr>
          <a:lstStyle/>
          <a:p>
            <a:pPr lvl="2" algn="ctr"/>
            <a:r>
              <a:rPr lang="ar-SA" sz="8000" dirty="0">
                <a:hlinkClick r:id="rId2" action="ppaction://hlinksldjump"/>
              </a:rPr>
              <a:t>قِصَّة</a:t>
            </a:r>
            <a:endParaRPr lang="ar-SA" sz="8000" dirty="0"/>
          </a:p>
          <a:p>
            <a:pPr marL="914400" lvl="2" indent="0" algn="ctr">
              <a:buNone/>
            </a:pPr>
            <a:endParaRPr lang="ar-SA" sz="8000" dirty="0"/>
          </a:p>
          <a:p>
            <a:pPr lvl="2" algn="ctr"/>
            <a:r>
              <a:rPr lang="ar-SA" sz="8000" dirty="0">
                <a:hlinkClick r:id="rId3" action="ppaction://hlinksldjump"/>
              </a:rPr>
              <a:t>قَصيدَة</a:t>
            </a:r>
            <a:endParaRPr lang="he-IL" sz="8000" dirty="0"/>
          </a:p>
        </p:txBody>
      </p:sp>
    </p:spTree>
    <p:extLst>
      <p:ext uri="{BB962C8B-B14F-4D97-AF65-F5344CB8AC3E}">
        <p14:creationId xmlns:p14="http://schemas.microsoft.com/office/powerpoint/2010/main" val="1007434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5F5B404-2E6F-44EC-94A2-8EF8BE961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60" y="2607075"/>
            <a:ext cx="8596668" cy="1320800"/>
          </a:xfrm>
        </p:spPr>
        <p:txBody>
          <a:bodyPr>
            <a:normAutofit/>
          </a:bodyPr>
          <a:lstStyle/>
          <a:p>
            <a:pPr algn="r"/>
            <a:br>
              <a:rPr lang="ar-SA" dirty="0"/>
            </a:br>
            <a:r>
              <a:rPr lang="ar-SA" dirty="0"/>
              <a:t>خَمِّنوا حَسَبْ  الأغنية اسم النَّص</a:t>
            </a:r>
            <a:endParaRPr lang="he-IL" dirty="0"/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1974C428-76E5-4428-A1D5-1FD082C67A43}"/>
              </a:ext>
            </a:extLst>
          </p:cNvPr>
          <p:cNvSpPr/>
          <p:nvPr/>
        </p:nvSpPr>
        <p:spPr>
          <a:xfrm>
            <a:off x="797544" y="4991443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51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laser.wav"/>
          </p:stSnd>
        </p:sndAc>
      </p:transition>
    </mc:Choice>
    <mc:Fallback xmlns="">
      <p:transition spd="slow">
        <p:sndAc>
          <p:stSnd>
            <p:snd r:embed="rId3" name="laser.wav"/>
          </p:stSnd>
        </p:sndAc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2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6297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412BE76E-5C55-4A96-AEED-CF07B6C56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876" y="778989"/>
            <a:ext cx="5448485" cy="4376691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18CEEFFC-4A7B-4BE4-BDE5-17EFDB3CF709}"/>
              </a:ext>
            </a:extLst>
          </p:cNvPr>
          <p:cNvSpPr/>
          <p:nvPr/>
        </p:nvSpPr>
        <p:spPr>
          <a:xfrm>
            <a:off x="886321" y="5140117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ar-SA" sz="5400" b="0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4157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704AB9E6-C615-4F6A-8564-3DE1D055B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053" y="387658"/>
            <a:ext cx="8596668" cy="5373949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أيْنَ ذَهَبَ غالِب؟(</a:t>
            </a:r>
            <a:r>
              <a:rPr lang="ar-SA" sz="2400" dirty="0"/>
              <a:t>السَّطر الْأَوَل)</a:t>
            </a:r>
            <a:br>
              <a:rPr lang="ar-SA" sz="2400" dirty="0"/>
            </a:br>
            <a:br>
              <a:rPr lang="ar-SA" sz="2400" dirty="0"/>
            </a:br>
            <a:br>
              <a:rPr lang="ar-SA" sz="2400" dirty="0"/>
            </a:br>
            <a:br>
              <a:rPr lang="ar-SA" sz="2400" dirty="0"/>
            </a:br>
            <a:r>
              <a:rPr lang="ar-SA" sz="2400" dirty="0"/>
              <a:t>1- </a:t>
            </a:r>
            <a:r>
              <a:rPr lang="ar-SA" sz="2400" dirty="0">
                <a:hlinkClick r:id="rId2" action="ppaction://hlinksldjump"/>
              </a:rPr>
              <a:t>الى الْمَدْرَسَةِ</a:t>
            </a:r>
            <a:br>
              <a:rPr lang="ar-SA" sz="2400" dirty="0"/>
            </a:br>
            <a:br>
              <a:rPr lang="ar-SA" sz="2400" dirty="0"/>
            </a:br>
            <a:br>
              <a:rPr lang="ar-SA" sz="2400" dirty="0"/>
            </a:br>
            <a:r>
              <a:rPr lang="ar-SA" sz="2400" dirty="0"/>
              <a:t>2- </a:t>
            </a:r>
            <a:r>
              <a:rPr lang="ar-SA" sz="2400" dirty="0">
                <a:hlinkClick r:id="rId3" action="ppaction://hlinksldjump"/>
              </a:rPr>
              <a:t>الى الشّاطِئِ</a:t>
            </a:r>
            <a:endParaRPr lang="he-IL" sz="2400" dirty="0"/>
          </a:p>
        </p:txBody>
      </p:sp>
    </p:spTree>
    <p:extLst>
      <p:ext uri="{BB962C8B-B14F-4D97-AF65-F5344CB8AC3E}">
        <p14:creationId xmlns:p14="http://schemas.microsoft.com/office/powerpoint/2010/main" val="31852744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2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090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412BE76E-5C55-4A96-AEED-CF07B6C56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876" y="778989"/>
            <a:ext cx="5448485" cy="4376691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18CEEFFC-4A7B-4BE4-BDE5-17EFDB3CF709}"/>
              </a:ext>
            </a:extLst>
          </p:cNvPr>
          <p:cNvSpPr/>
          <p:nvPr/>
        </p:nvSpPr>
        <p:spPr>
          <a:xfrm>
            <a:off x="886321" y="5140117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ar-SA" sz="5400" b="0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317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97DBE43-279F-47B6-899C-8F9A9E058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462" y="618477"/>
            <a:ext cx="8596668" cy="5125375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ماذا قالَ غالِب لِعَبير؟ (</a:t>
            </a:r>
            <a:r>
              <a:rPr lang="ar-SA" sz="2000" dirty="0"/>
              <a:t>السطر الثالث</a:t>
            </a:r>
            <a:r>
              <a:rPr lang="ar-SA" dirty="0"/>
              <a:t>)</a:t>
            </a:r>
            <a:br>
              <a:rPr lang="ar-SA" dirty="0"/>
            </a:br>
            <a:br>
              <a:rPr lang="ar-SA" dirty="0"/>
            </a:br>
            <a:br>
              <a:rPr lang="ar-SA" dirty="0"/>
            </a:br>
            <a:r>
              <a:rPr lang="ar-SA" dirty="0"/>
              <a:t>1</a:t>
            </a:r>
            <a:r>
              <a:rPr lang="ar-SA" dirty="0">
                <a:hlinkClick r:id="rId2" action="ppaction://hlinksldjump"/>
              </a:rPr>
              <a:t>- عِنْدي الْكَثير مْن الْأَصْدِقاء</a:t>
            </a:r>
            <a:br>
              <a:rPr lang="ar-SA" dirty="0"/>
            </a:br>
            <a:br>
              <a:rPr lang="ar-SA" dirty="0"/>
            </a:br>
            <a:br>
              <a:rPr lang="ar-SA" dirty="0"/>
            </a:br>
            <a:r>
              <a:rPr lang="ar-SA" dirty="0">
                <a:hlinkClick r:id="rId3" action="ppaction://hlinksldjump"/>
              </a:rPr>
              <a:t>2- لا يوجَد عِنْدي أصْدِقاء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581871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2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945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412BE76E-5C55-4A96-AEED-CF07B6C56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876" y="778989"/>
            <a:ext cx="5448485" cy="4376691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18CEEFFC-4A7B-4BE4-BDE5-17EFDB3CF709}"/>
              </a:ext>
            </a:extLst>
          </p:cNvPr>
          <p:cNvSpPr/>
          <p:nvPr/>
        </p:nvSpPr>
        <p:spPr>
          <a:xfrm>
            <a:off x="886321" y="5140117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ar-SA" sz="5400" b="0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3591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818E9CD-AE27-4FCA-89B5-09AADB6D4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664" y="210104"/>
            <a:ext cx="8596668" cy="5444972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ماذا أَعْطَتْ عَبير لِغالِب؟</a:t>
            </a:r>
            <a:r>
              <a:rPr lang="ar-SA" sz="2000" dirty="0"/>
              <a:t>(</a:t>
            </a:r>
            <a:r>
              <a:rPr lang="ar-SA" sz="2000" dirty="0">
                <a:solidFill>
                  <a:srgbClr val="5FCBEF"/>
                </a:solidFill>
              </a:rPr>
              <a:t>السَّطر الْخامِس)</a:t>
            </a:r>
            <a:br>
              <a:rPr lang="ar-SA" sz="2000" dirty="0">
                <a:solidFill>
                  <a:srgbClr val="5FCBEF"/>
                </a:solidFill>
              </a:rPr>
            </a:br>
            <a:br>
              <a:rPr lang="ar-SA" sz="2000" dirty="0">
                <a:solidFill>
                  <a:srgbClr val="5FCBEF"/>
                </a:solidFill>
              </a:rPr>
            </a:br>
            <a:br>
              <a:rPr lang="ar-SA" sz="2000" dirty="0">
                <a:solidFill>
                  <a:srgbClr val="5FCBEF"/>
                </a:solidFill>
              </a:rPr>
            </a:br>
            <a:br>
              <a:rPr lang="ar-SA" sz="2000" dirty="0">
                <a:solidFill>
                  <a:srgbClr val="5FCBEF"/>
                </a:solidFill>
              </a:rPr>
            </a:br>
            <a:r>
              <a:rPr lang="ar-SA" sz="3000" dirty="0">
                <a:solidFill>
                  <a:srgbClr val="5FCBEF"/>
                </a:solidFill>
                <a:hlinkClick r:id="rId2" action="ppaction://hlinksldjump"/>
              </a:rPr>
              <a:t>1- دَلْوًا وَمِجْرَفَةً</a:t>
            </a:r>
            <a:br>
              <a:rPr lang="ar-SA" sz="3000" dirty="0">
                <a:solidFill>
                  <a:srgbClr val="5FCBEF"/>
                </a:solidFill>
              </a:rPr>
            </a:br>
            <a:br>
              <a:rPr lang="ar-SA" sz="3000" dirty="0">
                <a:solidFill>
                  <a:srgbClr val="5FCBEF"/>
                </a:solidFill>
              </a:rPr>
            </a:br>
            <a:br>
              <a:rPr lang="ar-SA" sz="3000" dirty="0">
                <a:solidFill>
                  <a:srgbClr val="5FCBEF"/>
                </a:solidFill>
              </a:rPr>
            </a:br>
            <a:br>
              <a:rPr lang="ar-SA" sz="3000" dirty="0">
                <a:solidFill>
                  <a:srgbClr val="5FCBEF"/>
                </a:solidFill>
              </a:rPr>
            </a:br>
            <a:r>
              <a:rPr lang="ar-SA" sz="3000" dirty="0">
                <a:solidFill>
                  <a:srgbClr val="5FCBEF"/>
                </a:solidFill>
                <a:hlinkClick r:id="rId3" action="ppaction://hlinksldjump"/>
              </a:rPr>
              <a:t>2</a:t>
            </a:r>
            <a:r>
              <a:rPr lang="ar-SA" sz="3000" dirty="0">
                <a:solidFill>
                  <a:srgbClr val="5FCBEF"/>
                </a:solidFill>
                <a:hlinkClick r:id="rId4" action="ppaction://hlinksldjump"/>
              </a:rPr>
              <a:t>- رَملًا وَسَمَكَةً</a:t>
            </a:r>
            <a:br>
              <a:rPr lang="ar-SA" sz="3000" dirty="0">
                <a:solidFill>
                  <a:srgbClr val="5FCBEF"/>
                </a:solidFill>
              </a:rPr>
            </a:br>
            <a:br>
              <a:rPr lang="ar-SA" dirty="0"/>
            </a:b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9901711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2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00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562CB65-BD7F-4182-AEAE-C57D0E8CF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113" y="969884"/>
            <a:ext cx="8767974" cy="4587537"/>
          </a:xfrm>
        </p:spPr>
        <p:txBody>
          <a:bodyPr>
            <a:normAutofit fontScale="90000"/>
          </a:bodyPr>
          <a:lstStyle/>
          <a:p>
            <a:pPr lvl="0" algn="r" rtl="0">
              <a:spcBef>
                <a:spcPts val="0"/>
              </a:spcBef>
            </a:pPr>
            <a:r>
              <a:rPr lang="ar-SA" dirty="0"/>
              <a:t>افتحوا الكتاب صفحة  </a:t>
            </a:r>
            <a:br>
              <a:rPr lang="ar-SA" dirty="0"/>
            </a:br>
            <a:r>
              <a:rPr lang="ar-SA" dirty="0"/>
              <a:t>30</a:t>
            </a:r>
            <a:br>
              <a:rPr lang="ar-SA" dirty="0"/>
            </a:br>
            <a:br>
              <a:rPr lang="ar-SA" dirty="0"/>
            </a:br>
            <a:r>
              <a:rPr lang="ar-SA" dirty="0"/>
              <a:t>انظروا الى الصورة ثم اقرأوا العنوان</a:t>
            </a:r>
            <a:br>
              <a:rPr lang="ar-SA" dirty="0"/>
            </a:br>
            <a:br>
              <a:rPr lang="ar-SA" dirty="0"/>
            </a:br>
            <a:r>
              <a:rPr lang="ar-SA" dirty="0"/>
              <a:t>حسب العنوان والصورة </a:t>
            </a:r>
            <a:br>
              <a:rPr lang="ar-SA" dirty="0"/>
            </a:br>
            <a:br>
              <a:rPr lang="ar-SA" dirty="0"/>
            </a:br>
            <a:r>
              <a:rPr lang="ar-SA" dirty="0"/>
              <a:t>ماذا تتوقعون ان يتحدث نصنا؟</a:t>
            </a:r>
            <a:br>
              <a:rPr lang="ar-SA" dirty="0"/>
            </a:br>
            <a:b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a typeface="+mn-ea"/>
              </a:rPr>
            </a:br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a typeface="+mn-ea"/>
              </a:rPr>
              <a:t>                                    </a:t>
            </a:r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a typeface="+mn-ea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b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a typeface="+mn-ea"/>
              </a:rPr>
            </a:b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043826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412BE76E-5C55-4A96-AEED-CF07B6C56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876" y="778989"/>
            <a:ext cx="5448485" cy="4376691"/>
          </a:xfrm>
          <a:prstGeom prst="rect">
            <a:avLst/>
          </a:prstGeom>
        </p:spPr>
      </p:pic>
      <p:sp>
        <p:nvSpPr>
          <p:cNvPr id="6" name="מלבן 5">
            <a:extLst>
              <a:ext uri="{FF2B5EF4-FFF2-40B4-BE49-F238E27FC236}">
                <a16:creationId xmlns:a16="http://schemas.microsoft.com/office/drawing/2014/main" id="{18CEEFFC-4A7B-4BE4-BDE5-17EFDB3CF709}"/>
              </a:ext>
            </a:extLst>
          </p:cNvPr>
          <p:cNvSpPr/>
          <p:nvPr/>
        </p:nvSpPr>
        <p:spPr>
          <a:xfrm>
            <a:off x="886321" y="5140117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ar-SA" sz="5400" b="0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6013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0D52566-4C92-4CA6-B021-8D278095B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09" y="683581"/>
            <a:ext cx="8596668" cy="5379868"/>
          </a:xfrm>
        </p:spPr>
        <p:txBody>
          <a:bodyPr/>
          <a:lstStyle/>
          <a:p>
            <a:pPr algn="ctr"/>
            <a:r>
              <a:rPr lang="ar-SA" dirty="0"/>
              <a:t>أيْنَ حَفَرَتْ عَبير؟ </a:t>
            </a:r>
            <a:r>
              <a:rPr lang="ar-SA" sz="2000" dirty="0"/>
              <a:t>(سَطِر سِتة)</a:t>
            </a: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r>
              <a:rPr lang="ar-SA" sz="3000" dirty="0"/>
              <a:t>1- </a:t>
            </a:r>
            <a:r>
              <a:rPr lang="ar-SA" sz="3000" dirty="0">
                <a:hlinkClick r:id="rId2" action="ppaction://hlinksldjump"/>
              </a:rPr>
              <a:t>في التَّرابِ</a:t>
            </a:r>
            <a:br>
              <a:rPr lang="ar-SA" sz="3000" dirty="0">
                <a:hlinkClick r:id="rId2" action="ppaction://hlinksldjump"/>
              </a:rPr>
            </a:br>
            <a:br>
              <a:rPr lang="ar-SA" sz="3000" dirty="0">
                <a:hlinkClick r:id="rId2" action="ppaction://hlinksldjump"/>
              </a:rPr>
            </a:br>
            <a:br>
              <a:rPr lang="ar-SA" sz="3000" dirty="0"/>
            </a:br>
            <a:br>
              <a:rPr lang="ar-SA" sz="3000" dirty="0"/>
            </a:br>
            <a:r>
              <a:rPr lang="ar-SA" sz="3000" dirty="0"/>
              <a:t>2- </a:t>
            </a:r>
            <a:r>
              <a:rPr lang="ar-SA" sz="3000" dirty="0">
                <a:hlinkClick r:id="rId3" action="ppaction://hlinksldjump"/>
              </a:rPr>
              <a:t>في الرَّمْلِ</a:t>
            </a:r>
            <a:br>
              <a:rPr lang="ar-SA" sz="3000" dirty="0">
                <a:hlinkClick r:id="rId3" action="ppaction://hlinksldjump"/>
              </a:rPr>
            </a:br>
            <a:endParaRPr lang="he-IL" sz="3000" dirty="0"/>
          </a:p>
        </p:txBody>
      </p:sp>
    </p:spTree>
    <p:extLst>
      <p:ext uri="{BB962C8B-B14F-4D97-AF65-F5344CB8AC3E}">
        <p14:creationId xmlns:p14="http://schemas.microsoft.com/office/powerpoint/2010/main" val="15290236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152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375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821166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E7460E8-D88A-49E8-B156-342F60F27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276" y="361025"/>
            <a:ext cx="8596668" cy="5258539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ماذا مَلأَ غالِب دَلْوَهُ؟</a:t>
            </a:r>
            <a:r>
              <a:rPr lang="ar-SA" sz="2000" dirty="0">
                <a:solidFill>
                  <a:srgbClr val="5FCBEF"/>
                </a:solidFill>
              </a:rPr>
              <a:t> (السَّطر الثّامِنْ)</a:t>
            </a:r>
            <a:r>
              <a:rPr lang="ar-SA" dirty="0"/>
              <a:t> </a:t>
            </a:r>
            <a:br>
              <a:rPr lang="ar-SA" dirty="0"/>
            </a:br>
            <a:br>
              <a:rPr lang="ar-SA" dirty="0"/>
            </a:br>
            <a:r>
              <a:rPr lang="ar-SA" dirty="0">
                <a:hlinkClick r:id="rId2" action="ppaction://hlinksldjump"/>
              </a:rPr>
              <a:t>1- بِالرَّمْلِ</a:t>
            </a:r>
            <a:br>
              <a:rPr lang="ar-SA" dirty="0"/>
            </a:br>
            <a:br>
              <a:rPr lang="ar-SA" dirty="0"/>
            </a:br>
            <a:r>
              <a:rPr lang="ar-SA" dirty="0">
                <a:hlinkClick r:id="rId3" action="ppaction://hlinksldjump"/>
              </a:rPr>
              <a:t>2- بِالْماءِ</a:t>
            </a:r>
            <a:br>
              <a:rPr lang="ar-SA" dirty="0"/>
            </a:b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41573549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253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6041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99017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5F3D09B-0943-46ED-A66A-C3A83768C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232" y="591844"/>
            <a:ext cx="8596668" cy="4841290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بِماذا حَدَقَ غالِب؟ </a:t>
            </a:r>
            <a:r>
              <a:rPr lang="ar-SA" sz="2000" dirty="0"/>
              <a:t>(السَّطِر التّاسِع)</a:t>
            </a: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r>
              <a:rPr lang="ar-SA" sz="2000" dirty="0"/>
              <a:t>1- </a:t>
            </a:r>
            <a:r>
              <a:rPr lang="ar-SA" sz="2000" dirty="0">
                <a:hlinkClick r:id="rId2" action="ppaction://hlinksldjump"/>
              </a:rPr>
              <a:t>بالْسَمَك الْمَوجود على الشّاطئِ</a:t>
            </a: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r>
              <a:rPr lang="ar-SA" sz="2000" dirty="0"/>
              <a:t>2- </a:t>
            </a:r>
            <a:r>
              <a:rPr lang="ar-SA" sz="2000" dirty="0">
                <a:hlinkClick r:id="rId3" action="ppaction://hlinksldjump"/>
              </a:rPr>
              <a:t>بِالْماءِ الْموجودِ بِالْدَلْوِ</a:t>
            </a: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3736478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253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04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6538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0DD84ADA-C1CD-41AF-9FD4-C3255E648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439" y="0"/>
            <a:ext cx="6360166" cy="685800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B7F0B607-7E1D-4335-B7CD-406947223985}"/>
              </a:ext>
            </a:extLst>
          </p:cNvPr>
          <p:cNvSpPr/>
          <p:nvPr/>
        </p:nvSpPr>
        <p:spPr>
          <a:xfrm>
            <a:off x="531214" y="5719413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93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0FED97F-E5C8-4410-84D0-9EF0468D1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864" y="653988"/>
            <a:ext cx="8596668" cy="5267418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ماذا شاهَدَتْ عَبير داخِلَ الدَّلوِ؟</a:t>
            </a:r>
            <a:r>
              <a:rPr lang="ar-SA" sz="2000" dirty="0"/>
              <a:t>(السَّطر الثّاني عَشَر)</a:t>
            </a: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r>
              <a:rPr lang="ar-SA" sz="2000" dirty="0"/>
              <a:t>1- </a:t>
            </a:r>
            <a:r>
              <a:rPr lang="ar-SA" sz="2000" dirty="0">
                <a:hlinkClick r:id="rId2" action="ppaction://hlinksldjump"/>
              </a:rPr>
              <a:t>سَمَكَة   تَسْبَح</a:t>
            </a: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br>
              <a:rPr lang="ar-SA" sz="2000" dirty="0"/>
            </a:br>
            <a:r>
              <a:rPr lang="ar-SA" sz="2000" dirty="0"/>
              <a:t>2- </a:t>
            </a:r>
            <a:r>
              <a:rPr lang="ar-SA" sz="2000" dirty="0">
                <a:hlinkClick r:id="rId3" action="ppaction://hlinksldjump"/>
              </a:rPr>
              <a:t>أَسْماكْ تَسْبَح</a:t>
            </a: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1621746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253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0154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254193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59D0180A-6787-42BE-B43C-2F6E03D55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600" y="785426"/>
            <a:ext cx="8596668" cy="5011692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كَيفَ كانَتْ تَسْبَح السَّمَكَةُ ؟ </a:t>
            </a:r>
            <a:r>
              <a:rPr lang="ar-SA" sz="2000" dirty="0">
                <a:solidFill>
                  <a:srgbClr val="5FCBEF"/>
                </a:solidFill>
              </a:rPr>
              <a:t>(السَّطر الثّالِث عَشَرْ)</a:t>
            </a:r>
            <a:r>
              <a:rPr lang="ar-SA" dirty="0"/>
              <a:t> </a:t>
            </a:r>
            <a:br>
              <a:rPr lang="ar-SA" dirty="0"/>
            </a:br>
            <a:br>
              <a:rPr lang="ar-SA" dirty="0"/>
            </a:br>
            <a:br>
              <a:rPr lang="ar-SA" dirty="0"/>
            </a:br>
            <a:r>
              <a:rPr lang="ar-SA" dirty="0"/>
              <a:t>1-</a:t>
            </a:r>
            <a:r>
              <a:rPr lang="ar-SA" dirty="0">
                <a:hlinkClick r:id="rId2" action="ppaction://hlinksldjump"/>
              </a:rPr>
              <a:t> الى الْخَلفِ</a:t>
            </a:r>
            <a:br>
              <a:rPr lang="ar-SA" dirty="0"/>
            </a:br>
            <a:br>
              <a:rPr lang="ar-SA" dirty="0"/>
            </a:br>
            <a:r>
              <a:rPr lang="ar-SA" dirty="0"/>
              <a:t>2- </a:t>
            </a:r>
            <a:r>
              <a:rPr lang="ar-SA" dirty="0">
                <a:hlinkClick r:id="rId3" action="ppaction://hlinksldjump"/>
              </a:rPr>
              <a:t>بِشَكلْ دائِري</a:t>
            </a:r>
            <a:br>
              <a:rPr lang="ar-SA" dirty="0"/>
            </a:b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239094584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253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6671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2288668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6BE1E84-7A00-4B98-B939-F12CA6A1F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887" y="680620"/>
            <a:ext cx="8596668" cy="6678967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مَنْ هم أَصْدِقاءُ غالِبْ؟</a:t>
            </a:r>
            <a:r>
              <a:rPr lang="ar-SA" dirty="0">
                <a:solidFill>
                  <a:srgbClr val="5FCBEF"/>
                </a:solidFill>
              </a:rPr>
              <a:t> </a:t>
            </a:r>
            <a:r>
              <a:rPr lang="ar-SA" sz="2000" dirty="0">
                <a:solidFill>
                  <a:srgbClr val="5FCBEF"/>
                </a:solidFill>
              </a:rPr>
              <a:t>(السَّطر الرّابِع عَشَرْ وَالْخامِسْ عَشَرْ)</a:t>
            </a:r>
            <a:br>
              <a:rPr lang="ar-SA" sz="2000" dirty="0">
                <a:solidFill>
                  <a:srgbClr val="5FCBEF"/>
                </a:solidFill>
              </a:rPr>
            </a:br>
            <a:br>
              <a:rPr lang="ar-SA" sz="2000" dirty="0">
                <a:solidFill>
                  <a:srgbClr val="5FCBEF"/>
                </a:solidFill>
              </a:rPr>
            </a:br>
            <a:br>
              <a:rPr lang="ar-SA" sz="2000" dirty="0">
                <a:solidFill>
                  <a:srgbClr val="5FCBEF"/>
                </a:solidFill>
              </a:rPr>
            </a:br>
            <a:br>
              <a:rPr lang="ar-SA" sz="2000" dirty="0">
                <a:solidFill>
                  <a:srgbClr val="5FCBEF"/>
                </a:solidFill>
              </a:rPr>
            </a:br>
            <a:r>
              <a:rPr lang="ar-SA" sz="2000" dirty="0">
                <a:solidFill>
                  <a:srgbClr val="5FCBEF"/>
                </a:solidFill>
              </a:rPr>
              <a:t>1- </a:t>
            </a:r>
            <a:r>
              <a:rPr lang="ar-SA" sz="2000" dirty="0">
                <a:solidFill>
                  <a:srgbClr val="5FCBEF"/>
                </a:solidFill>
                <a:hlinkClick r:id="rId2" action="ppaction://hlinksldjump"/>
              </a:rPr>
              <a:t>السَّمَكات</a:t>
            </a:r>
            <a:br>
              <a:rPr lang="ar-SA" sz="2000" dirty="0">
                <a:solidFill>
                  <a:srgbClr val="5FCBEF"/>
                </a:solidFill>
              </a:rPr>
            </a:br>
            <a:br>
              <a:rPr lang="ar-SA" sz="2000" dirty="0">
                <a:solidFill>
                  <a:srgbClr val="5FCBEF"/>
                </a:solidFill>
              </a:rPr>
            </a:br>
            <a:br>
              <a:rPr lang="ar-SA" sz="2000" dirty="0">
                <a:solidFill>
                  <a:srgbClr val="5FCBEF"/>
                </a:solidFill>
              </a:rPr>
            </a:br>
            <a:r>
              <a:rPr lang="ar-SA" sz="2000" dirty="0">
                <a:solidFill>
                  <a:srgbClr val="5FCBEF"/>
                </a:solidFill>
              </a:rPr>
              <a:t>2- </a:t>
            </a:r>
            <a:r>
              <a:rPr lang="ar-SA" sz="2000" dirty="0">
                <a:solidFill>
                  <a:srgbClr val="5FCBEF"/>
                </a:solidFill>
                <a:hlinkClick r:id="rId3" action="ppaction://hlinksldjump"/>
              </a:rPr>
              <a:t>زُمَلاءهُ في الْمَدْرَسَةِ</a:t>
            </a:r>
            <a:br>
              <a:rPr lang="ar-SA" dirty="0"/>
            </a:b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11769348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hlinkClick r:id="rId2" action="ppaction://hlinksldjump"/>
            <a:extLst>
              <a:ext uri="{FF2B5EF4-FFF2-40B4-BE49-F238E27FC236}">
                <a16:creationId xmlns:a16="http://schemas.microsoft.com/office/drawing/2014/main" id="{D89952E7-AC38-4A74-87B0-B63880200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253" y="1496673"/>
            <a:ext cx="6338655" cy="386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374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409086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53BEA0B-5D45-4706-B1B7-248829B19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5605" y="2624831"/>
            <a:ext cx="8596668" cy="1320800"/>
          </a:xfrm>
        </p:spPr>
        <p:txBody>
          <a:bodyPr>
            <a:normAutofit/>
          </a:bodyPr>
          <a:lstStyle/>
          <a:p>
            <a:r>
              <a:rPr lang="ar-SA" dirty="0"/>
              <a:t>لِماذا حَسَبْ رَأيُكَ لَمْ يَكُنْ لِغالِب أَصْدِقاءٌ؟</a:t>
            </a:r>
            <a:br>
              <a:rPr lang="ar-SA" dirty="0"/>
            </a:br>
            <a:endParaRPr lang="he-IL" dirty="0"/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1500E121-3620-4514-A4F0-F7BE45C70363}"/>
              </a:ext>
            </a:extLst>
          </p:cNvPr>
          <p:cNvSpPr/>
          <p:nvPr/>
        </p:nvSpPr>
        <p:spPr>
          <a:xfrm>
            <a:off x="602234" y="490266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he-I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86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2DE5661-ACEC-460B-9852-E398F6AFC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8771" y="250942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قبل قراءة النص هيا لنرقم الاسطر</a:t>
            </a:r>
            <a:br>
              <a:rPr lang="ar-SA" dirty="0"/>
            </a:br>
            <a:r>
              <a:rPr lang="ar-SA" dirty="0"/>
              <a:t>لا ننسى العنوان هو سطر رقم 1</a:t>
            </a:r>
            <a:endParaRPr lang="he-IL" dirty="0"/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1D330C30-FE7F-424C-9748-BA8DA5D7BDE4}"/>
              </a:ext>
            </a:extLst>
          </p:cNvPr>
          <p:cNvSpPr/>
          <p:nvPr/>
        </p:nvSpPr>
        <p:spPr>
          <a:xfrm>
            <a:off x="912954" y="4955933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6210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2999554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353513F-DC5E-4E00-A134-DF6B58CCD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910" y="2203635"/>
            <a:ext cx="8596668" cy="2113132"/>
          </a:xfrm>
        </p:spPr>
        <p:txBody>
          <a:bodyPr>
            <a:normAutofit/>
          </a:bodyPr>
          <a:lstStyle/>
          <a:p>
            <a:pPr algn="ctr"/>
            <a:br>
              <a:rPr lang="ar-SA" sz="2000" dirty="0"/>
            </a:br>
            <a:br>
              <a:rPr lang="ar-SA" sz="2000" dirty="0"/>
            </a:br>
            <a:r>
              <a:rPr lang="ar-SA" sz="2800" dirty="0"/>
              <a:t>هَلْ مِنَ الْمُمكِن وَجود أَصْدِقاء لَنا غَير الْانْسان ؟ لِماذا؟</a:t>
            </a:r>
            <a:endParaRPr lang="he-IL" sz="2800" dirty="0"/>
          </a:p>
        </p:txBody>
      </p:sp>
    </p:spTree>
    <p:extLst>
      <p:ext uri="{BB962C8B-B14F-4D97-AF65-F5344CB8AC3E}">
        <p14:creationId xmlns:p14="http://schemas.microsoft.com/office/powerpoint/2010/main" val="15407808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053292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לבן 5">
            <a:extLst>
              <a:ext uri="{FF2B5EF4-FFF2-40B4-BE49-F238E27FC236}">
                <a16:creationId xmlns:a16="http://schemas.microsoft.com/office/drawing/2014/main" id="{A59C9203-6270-4052-9013-BF80468B7B58}"/>
              </a:ext>
            </a:extLst>
          </p:cNvPr>
          <p:cNvSpPr/>
          <p:nvPr/>
        </p:nvSpPr>
        <p:spPr>
          <a:xfrm>
            <a:off x="1027153" y="2967335"/>
            <a:ext cx="10137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اكتب التمارين التالية </a:t>
            </a:r>
            <a:r>
              <a:rPr lang="ar-SA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في الدّفتَر</a:t>
            </a:r>
            <a:endParaRPr lang="he-I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76038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4B63D31-0116-4429-9536-6A288664D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هيا نقطع الكلمات الاتية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F291CEC-11E2-41C3-9FCF-7C2BE6147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45684"/>
            <a:ext cx="8596668" cy="3880773"/>
          </a:xfrm>
        </p:spPr>
        <p:txBody>
          <a:bodyPr>
            <a:normAutofit/>
          </a:bodyPr>
          <a:lstStyle/>
          <a:p>
            <a:endParaRPr lang="ar-SA" dirty="0"/>
          </a:p>
          <a:p>
            <a:r>
              <a:rPr lang="ar-SA" dirty="0"/>
              <a:t>أَصْدِقاءُ:     ____       ____       ____      ____</a:t>
            </a:r>
          </a:p>
          <a:p>
            <a:pPr marL="0" indent="0">
              <a:buNone/>
            </a:pPr>
            <a:endParaRPr lang="ar-SA" dirty="0"/>
          </a:p>
          <a:p>
            <a:pPr lvl="0">
              <a:buClr>
                <a:srgbClr val="5FCBEF"/>
              </a:buClr>
            </a:pPr>
            <a:r>
              <a:rPr lang="ar-SA" dirty="0"/>
              <a:t>الشّاطِئ:    </a:t>
            </a:r>
            <a:r>
              <a:rPr lang="ar-SA" dirty="0">
                <a:solidFill>
                  <a:prstClr val="black">
                    <a:lumMod val="75000"/>
                    <a:lumOff val="25000"/>
                  </a:prstClr>
                </a:solidFill>
              </a:rPr>
              <a:t>____       ____       ____</a:t>
            </a:r>
          </a:p>
          <a:p>
            <a:pPr lvl="0">
              <a:buClr>
                <a:srgbClr val="5FCBEF"/>
              </a:buClr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5FCBEF"/>
              </a:buClr>
            </a:pPr>
            <a:r>
              <a:rPr lang="ar-SA" dirty="0"/>
              <a:t>مِجرَفَةً:     </a:t>
            </a:r>
            <a:r>
              <a:rPr lang="ar-SA" dirty="0">
                <a:solidFill>
                  <a:prstClr val="black">
                    <a:lumMod val="75000"/>
                    <a:lumOff val="25000"/>
                  </a:prstClr>
                </a:solidFill>
              </a:rPr>
              <a:t>____       ____       ____      ____</a:t>
            </a:r>
          </a:p>
          <a:p>
            <a:pPr marL="0" lvl="0" indent="0">
              <a:buClr>
                <a:srgbClr val="5FCBEF"/>
              </a:buClr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5FCBEF"/>
              </a:buClr>
            </a:pPr>
            <a:r>
              <a:rPr lang="ar-SA" dirty="0"/>
              <a:t>جاءَتْ:        </a:t>
            </a:r>
            <a:r>
              <a:rPr lang="ar-SA" dirty="0">
                <a:solidFill>
                  <a:prstClr val="black">
                    <a:lumMod val="75000"/>
                    <a:lumOff val="25000"/>
                  </a:prstClr>
                </a:solidFill>
              </a:rPr>
              <a:t>____       ____</a:t>
            </a:r>
          </a:p>
          <a:p>
            <a:pPr marL="0" lvl="0" indent="0">
              <a:buClr>
                <a:srgbClr val="5FCBEF"/>
              </a:buClr>
              <a:buNone/>
            </a:pPr>
            <a:endParaRPr lang="ar-SA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67955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7465985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95FDBE39-A901-4DBA-8EB0-93886354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/>
              <a:t>رَكِب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2FB99FB4-B1C1-44A6-93F7-32EDE7F0C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الر  + رَم + لِ:   _______</a:t>
            </a:r>
          </a:p>
          <a:p>
            <a:endParaRPr lang="ar-SA" dirty="0"/>
          </a:p>
          <a:p>
            <a:r>
              <a:rPr lang="ar-SA" dirty="0"/>
              <a:t>أَلْ + عَ + بُ:  _______</a:t>
            </a:r>
          </a:p>
          <a:p>
            <a:endParaRPr lang="ar-SA" dirty="0"/>
          </a:p>
          <a:p>
            <a:r>
              <a:rPr lang="ar-SA" dirty="0"/>
              <a:t>أَص + دِ + </a:t>
            </a:r>
            <a:r>
              <a:rPr lang="ar-SA" dirty="0" err="1"/>
              <a:t>قا</a:t>
            </a:r>
            <a:r>
              <a:rPr lang="ar-SA" dirty="0"/>
              <a:t> + ءُ:  _______</a:t>
            </a:r>
          </a:p>
          <a:p>
            <a:endParaRPr lang="ar-SA" dirty="0"/>
          </a:p>
          <a:p>
            <a:r>
              <a:rPr lang="ar-SA" dirty="0"/>
              <a:t>دَ + </a:t>
            </a:r>
            <a:r>
              <a:rPr lang="ar-SA" dirty="0" err="1"/>
              <a:t>وا</a:t>
            </a:r>
            <a:r>
              <a:rPr lang="ar-SA" dirty="0"/>
              <a:t> + ئِ + ر : _______</a:t>
            </a:r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pPr marL="0" indent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7355031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20D7FC22-140E-452B-BC83-2D050D09D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7" y="1816500"/>
            <a:ext cx="4853681" cy="294193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A736CD0D-A95D-4B9E-BE5C-2EB0890EB1EB}"/>
              </a:ext>
            </a:extLst>
          </p:cNvPr>
          <p:cNvSpPr/>
          <p:nvPr/>
        </p:nvSpPr>
        <p:spPr>
          <a:xfrm>
            <a:off x="975097" y="5586247"/>
            <a:ext cx="18790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0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Tahoma" panose="020B0604030504040204" pitchFamily="34" charset="0"/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751245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awahome.com/vb/nupload/108032_1213551685.gif">
            <a:extLst>
              <a:ext uri="{FF2B5EF4-FFF2-40B4-BE49-F238E27FC236}">
                <a16:creationId xmlns:a16="http://schemas.microsoft.com/office/drawing/2014/main" id="{E6004796-53E9-451C-9449-31B204778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845" y="373602"/>
            <a:ext cx="8755602" cy="5257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20219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0DD84ADA-C1CD-41AF-9FD4-C3255E648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158" y="-239697"/>
            <a:ext cx="6360166" cy="6858000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242394C6-46E6-43E9-AF32-1566CCAD87C9}"/>
              </a:ext>
            </a:extLst>
          </p:cNvPr>
          <p:cNvSpPr/>
          <p:nvPr/>
        </p:nvSpPr>
        <p:spPr>
          <a:xfrm>
            <a:off x="722118" y="5559615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37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3E8E801-E6CE-470F-A360-998AB9B1E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482" y="478161"/>
            <a:ext cx="8596668" cy="1320800"/>
          </a:xfrm>
        </p:spPr>
        <p:txBody>
          <a:bodyPr/>
          <a:lstStyle/>
          <a:p>
            <a:r>
              <a:rPr lang="ar-SA" dirty="0">
                <a:solidFill>
                  <a:srgbClr val="90C226"/>
                </a:solidFill>
              </a:rPr>
              <a:t>اقرأ السطر الثاني واذكر اسم البنت</a:t>
            </a:r>
            <a:endParaRPr lang="ar-SA" dirty="0"/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BECB7630-D0BC-436C-8C3A-9CBEFB6BB9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23" y="2361460"/>
            <a:ext cx="6107837" cy="3639845"/>
          </a:xfrm>
          <a:prstGeom prst="rect">
            <a:avLst/>
          </a:prstGeom>
        </p:spPr>
      </p:pic>
      <p:sp>
        <p:nvSpPr>
          <p:cNvPr id="3" name="מלבן 2">
            <a:extLst>
              <a:ext uri="{FF2B5EF4-FFF2-40B4-BE49-F238E27FC236}">
                <a16:creationId xmlns:a16="http://schemas.microsoft.com/office/drawing/2014/main" id="{FCD2F7A7-A71E-4657-A6B0-21037C2D063F}"/>
              </a:ext>
            </a:extLst>
          </p:cNvPr>
          <p:cNvSpPr/>
          <p:nvPr/>
        </p:nvSpPr>
        <p:spPr>
          <a:xfrm>
            <a:off x="775383" y="5640474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69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>
            <a:extLst>
              <a:ext uri="{FF2B5EF4-FFF2-40B4-BE49-F238E27FC236}">
                <a16:creationId xmlns:a16="http://schemas.microsoft.com/office/drawing/2014/main" id="{97D5573A-6447-4081-A93D-82FEBF594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944" y="2716567"/>
            <a:ext cx="7102135" cy="3258105"/>
          </a:xfrm>
          <a:prstGeom prst="rect">
            <a:avLst/>
          </a:prstGeom>
        </p:spPr>
      </p:pic>
      <p:sp>
        <p:nvSpPr>
          <p:cNvPr id="2" name="מלבן 1">
            <a:extLst>
              <a:ext uri="{FF2B5EF4-FFF2-40B4-BE49-F238E27FC236}">
                <a16:creationId xmlns:a16="http://schemas.microsoft.com/office/drawing/2014/main" id="{D1DADFF0-0DB2-413D-AAEF-88E07182BF0A}"/>
              </a:ext>
            </a:extLst>
          </p:cNvPr>
          <p:cNvSpPr/>
          <p:nvPr/>
        </p:nvSpPr>
        <p:spPr>
          <a:xfrm>
            <a:off x="4100993" y="1253944"/>
            <a:ext cx="3084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البنت عبير</a:t>
            </a:r>
            <a:endParaRPr lang="he-I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FF49532D-EE20-492E-A091-75F8600F2637}"/>
              </a:ext>
            </a:extLst>
          </p:cNvPr>
          <p:cNvSpPr/>
          <p:nvPr/>
        </p:nvSpPr>
        <p:spPr>
          <a:xfrm>
            <a:off x="504581" y="5590635"/>
            <a:ext cx="18790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التالي</a:t>
            </a:r>
            <a:endParaRPr lang="ar-SA" sz="540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671784"/>
      </p:ext>
    </p:extLst>
  </p:cSld>
  <p:clrMapOvr>
    <a:masterClrMapping/>
  </p:clrMapOvr>
</p:sld>
</file>

<file path=ppt/theme/theme1.xml><?xml version="1.0" encoding="utf-8"?>
<a:theme xmlns:a="http://schemas.openxmlformats.org/drawingml/2006/main" name="פיאה">
  <a:themeElements>
    <a:clrScheme name="סגול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פיאה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פיאה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2687</TotalTime>
  <Words>522</Words>
  <Application>Microsoft Office PowerPoint</Application>
  <PresentationFormat>מסך רחב</PresentationFormat>
  <Paragraphs>101</Paragraphs>
  <Slides>68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68</vt:i4>
      </vt:variant>
    </vt:vector>
  </HeadingPairs>
  <TitlesOfParts>
    <vt:vector size="72" baseType="lpstr">
      <vt:lpstr>Arial</vt:lpstr>
      <vt:lpstr>Trebuchet MS</vt:lpstr>
      <vt:lpstr>Wingdings 3</vt:lpstr>
      <vt:lpstr>פיאה</vt:lpstr>
      <vt:lpstr>ابنائي احبائي الطلاب كيف حالكم اشتقت لكم  سوف نبدأ الان حصة اللغة العربية</vt:lpstr>
      <vt:lpstr>מצגת של PowerPoint‏</vt:lpstr>
      <vt:lpstr> خَمِّنوا حَسَبْ  الأغنية اسم النَّص</vt:lpstr>
      <vt:lpstr>افتحوا الكتاب صفحة   30  انظروا الى الصورة ثم اقرأوا العنوان  حسب العنوان والصورة   ماذا تتوقعون ان يتحدث نصنا؟                                      التالي </vt:lpstr>
      <vt:lpstr>מצגת של PowerPoint‏</vt:lpstr>
      <vt:lpstr>قبل قراءة النص هيا لنرقم الاسطر لا ننسى العنوان هو سطر رقم 1</vt:lpstr>
      <vt:lpstr>מצגת של PowerPoint‏</vt:lpstr>
      <vt:lpstr>اقرأ السطر الثاني واذكر اسم البنت</vt:lpstr>
      <vt:lpstr>מצגת של PowerPoint‏</vt:lpstr>
      <vt:lpstr>اقرأ السطر الثاني واذكر اسم الولد</vt:lpstr>
      <vt:lpstr>מצגת של PowerPoint‏</vt:lpstr>
      <vt:lpstr>اقرأ السطر الثاني واذكر اسم مكان</vt:lpstr>
      <vt:lpstr>מצגת של PowerPoint‏</vt:lpstr>
      <vt:lpstr>اقرأ السطر الثالث واذكر كلمة تدل على جمع</vt:lpstr>
      <vt:lpstr>מצגת של PowerPoint‏</vt:lpstr>
      <vt:lpstr>اقرأ السطر الخامس واذكر كلمة مع تنوين فتح</vt:lpstr>
      <vt:lpstr>מצגת של PowerPoint‏</vt:lpstr>
      <vt:lpstr>اقرأ السطر السادس واذكر فعل للمؤنث</vt:lpstr>
      <vt:lpstr>מצגת של PowerPoint‏</vt:lpstr>
      <vt:lpstr>ما معنى كلمة حَدَّقَ؟ ( السطر 9)</vt:lpstr>
      <vt:lpstr>מצגת של PowerPoint‏</vt:lpstr>
      <vt:lpstr>מצגת של PowerPoint‏</vt:lpstr>
      <vt:lpstr>كائن حي يعيش في الماء  1- سمكة  2- أرنب </vt:lpstr>
      <vt:lpstr>מצגת של PowerPoint‏</vt:lpstr>
      <vt:lpstr>מצגת של PowerPoint‏</vt:lpstr>
      <vt:lpstr>ما هو عِنْوان النَّص؟    1- أصْدِقاءُ غالِب  2- أَصْدِقاءُ السَّمَك  </vt:lpstr>
      <vt:lpstr>מצגת של PowerPoint‏</vt:lpstr>
      <vt:lpstr>מצגת של PowerPoint‏</vt:lpstr>
      <vt:lpstr>ما هو نَوعْ النَّص</vt:lpstr>
      <vt:lpstr>מצגת של PowerPoint‏</vt:lpstr>
      <vt:lpstr>מצגת של PowerPoint‏</vt:lpstr>
      <vt:lpstr>أيْنَ ذَهَبَ غالِب؟(السَّطر الْأَوَل)    1- الى الْمَدْرَسَةِ   2- الى الشّاطِئِ</vt:lpstr>
      <vt:lpstr>מצגת של PowerPoint‏</vt:lpstr>
      <vt:lpstr>מצגת של PowerPoint‏</vt:lpstr>
      <vt:lpstr>ماذا قالَ غالِب لِعَبير؟ (السطر الثالث)   1- عِنْدي الْكَثير مْن الْأَصْدِقاء   2- لا يوجَد عِنْدي أصْدِقاء</vt:lpstr>
      <vt:lpstr>מצגת של PowerPoint‏</vt:lpstr>
      <vt:lpstr>מצגת של PowerPoint‏</vt:lpstr>
      <vt:lpstr>ماذا أَعْطَتْ عَبير لِغالِب؟(السَّطر الْخامِس)    1- دَلْوًا وَمِجْرَفَةً    2- رَملًا وَسَمَكَةً  </vt:lpstr>
      <vt:lpstr>מצגת של PowerPoint‏</vt:lpstr>
      <vt:lpstr>מצגת של PowerPoint‏</vt:lpstr>
      <vt:lpstr>أيْنَ حَفَرَتْ عَبير؟ (سَطِر سِتة)    1- في التَّرابِ    2- في الرَّمْلِ </vt:lpstr>
      <vt:lpstr>מצגת של PowerPoint‏</vt:lpstr>
      <vt:lpstr>מצגת של PowerPoint‏</vt:lpstr>
      <vt:lpstr>ماذا مَلأَ غالِب دَلْوَهُ؟ (السَّطر الثّامِنْ)   1- بِالرَّمْلِ  2- بِالْماءِ </vt:lpstr>
      <vt:lpstr>מצגת של PowerPoint‏</vt:lpstr>
      <vt:lpstr>מצגת של PowerPoint‏</vt:lpstr>
      <vt:lpstr>بِماذا حَدَقَ غالِب؟ (السَّطِر التّاسِع)   1- بالْسَمَك الْمَوجود على الشّاطئِ   2- بِالْماءِ الْموجودِ بِالْدَلْوِ</vt:lpstr>
      <vt:lpstr>מצגת של PowerPoint‏</vt:lpstr>
      <vt:lpstr>מצגת של PowerPoint‏</vt:lpstr>
      <vt:lpstr>ماذا شاهَدَتْ عَبير داخِلَ الدَّلوِ؟(السَّطر الثّاني عَشَر)    1- سَمَكَة   تَسْبَح     2- أَسْماكْ تَسْبَح</vt:lpstr>
      <vt:lpstr>מצגת של PowerPoint‏</vt:lpstr>
      <vt:lpstr>מצגת של PowerPoint‏</vt:lpstr>
      <vt:lpstr>كَيفَ كانَتْ تَسْبَح السَّمَكَةُ ؟ (السَّطر الثّالِث عَشَرْ)    1- الى الْخَلفِ  2- بِشَكلْ دائِري </vt:lpstr>
      <vt:lpstr>מצגת של PowerPoint‏</vt:lpstr>
      <vt:lpstr>מצגת של PowerPoint‏</vt:lpstr>
      <vt:lpstr>مَنْ هم أَصْدِقاءُ غالِبْ؟ (السَّطر الرّابِع عَشَرْ وَالْخامِسْ عَشَرْ)    1- السَّمَكات   2- زُمَلاءهُ في الْمَدْرَسَةِ </vt:lpstr>
      <vt:lpstr>מצגת של PowerPoint‏</vt:lpstr>
      <vt:lpstr>מצגת של PowerPoint‏</vt:lpstr>
      <vt:lpstr>لِماذا حَسَبْ رَأيُكَ لَمْ يَكُنْ لِغالِب أَصْدِقاءٌ؟ </vt:lpstr>
      <vt:lpstr>מצגת של PowerPoint‏</vt:lpstr>
      <vt:lpstr>  هَلْ مِنَ الْمُمكِن وَجود أَصْدِقاء لَنا غَير الْانْسان ؟ لِماذا؟</vt:lpstr>
      <vt:lpstr>מצגת של PowerPoint‏</vt:lpstr>
      <vt:lpstr>מצגת של PowerPoint‏</vt:lpstr>
      <vt:lpstr>هيا نقطع الكلمات الاتية</vt:lpstr>
      <vt:lpstr>מצגת של PowerPoint‏</vt:lpstr>
      <vt:lpstr>رَكِب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zina agbaria</dc:creator>
  <cp:lastModifiedBy>zina agbaria</cp:lastModifiedBy>
  <cp:revision>45</cp:revision>
  <dcterms:created xsi:type="dcterms:W3CDTF">2020-05-04T07:00:15Z</dcterms:created>
  <dcterms:modified xsi:type="dcterms:W3CDTF">2020-05-18T05:45:54Z</dcterms:modified>
</cp:coreProperties>
</file>