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43" d="100"/>
          <a:sy n="43" d="100"/>
        </p:scale>
        <p:origin x="642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BC6-A028-4553-9456-AFDD6E83690F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3436-D9E4-46CB-B081-E2D9DA6D4F5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0431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BC6-A028-4553-9456-AFDD6E83690F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3436-D9E4-46CB-B081-E2D9DA6D4F5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35527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BC6-A028-4553-9456-AFDD6E83690F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3436-D9E4-46CB-B081-E2D9DA6D4F5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5517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BC6-A028-4553-9456-AFDD6E83690F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3436-D9E4-46CB-B081-E2D9DA6D4F5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6829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BC6-A028-4553-9456-AFDD6E83690F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3436-D9E4-46CB-B081-E2D9DA6D4F5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04143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BC6-A028-4553-9456-AFDD6E83690F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3436-D9E4-46CB-B081-E2D9DA6D4F5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74263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BC6-A028-4553-9456-AFDD6E83690F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3436-D9E4-46CB-B081-E2D9DA6D4F5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58839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BC6-A028-4553-9456-AFDD6E83690F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3436-D9E4-46CB-B081-E2D9DA6D4F5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0277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BC6-A028-4553-9456-AFDD6E83690F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3436-D9E4-46CB-B081-E2D9DA6D4F5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08494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BC6-A028-4553-9456-AFDD6E83690F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3436-D9E4-46CB-B081-E2D9DA6D4F5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12035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BC6-A028-4553-9456-AFDD6E83690F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3436-D9E4-46CB-B081-E2D9DA6D4F5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49734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21000">
              <a:srgbClr val="85C2FF"/>
            </a:gs>
            <a:gs pos="39000">
              <a:srgbClr val="C4D6EB">
                <a:lumMod val="89000"/>
                <a:lumOff val="11000"/>
              </a:srgbClr>
            </a:gs>
            <a:gs pos="87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D7BC6-A028-4553-9456-AFDD6E83690F}" type="datetimeFigureOut">
              <a:rPr lang="he-IL" smtClean="0"/>
              <a:t>כ"ב/אייר/תשע"ח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E3436-D9E4-46CB-B081-E2D9DA6D4F5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0611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7.xml"/><Relationship Id="rId7" Type="http://schemas.openxmlformats.org/officeDocument/2006/relationships/slide" Target="slide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slide" Target="slide10.xml"/><Relationship Id="rId9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slide" Target="slide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png"/><Relationship Id="rId5" Type="http://schemas.openxmlformats.org/officeDocument/2006/relationships/image" Target="../media/image1.gif"/><Relationship Id="rId4" Type="http://schemas.openxmlformats.org/officeDocument/2006/relationships/hyperlink" Target="http://www.moveed.com/img8089.ht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veed.com/img8096.htm" TargetMode="External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כב עם 6 פינות 3">
            <a:hlinkClick r:id="rId2" action="ppaction://hlinksldjump"/>
          </p:cNvPr>
          <p:cNvSpPr/>
          <p:nvPr/>
        </p:nvSpPr>
        <p:spPr>
          <a:xfrm>
            <a:off x="6588224" y="1556792"/>
            <a:ext cx="2376264" cy="1656184"/>
          </a:xfrm>
          <a:prstGeom prst="star6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2"/>
                </a:solidFill>
              </a:rPr>
              <a:t>= 3 ÷ 18</a:t>
            </a:r>
            <a:endParaRPr lang="he-IL" sz="2800" b="1" dirty="0">
              <a:solidFill>
                <a:schemeClr val="tx2"/>
              </a:solidFill>
            </a:endParaRPr>
          </a:p>
        </p:txBody>
      </p:sp>
      <p:sp>
        <p:nvSpPr>
          <p:cNvPr id="5" name="כוכב עם 6 פינות 4">
            <a:hlinkClick r:id="rId3" action="ppaction://hlinksldjump"/>
          </p:cNvPr>
          <p:cNvSpPr/>
          <p:nvPr/>
        </p:nvSpPr>
        <p:spPr>
          <a:xfrm>
            <a:off x="6588224" y="3215272"/>
            <a:ext cx="2376264" cy="1656184"/>
          </a:xfrm>
          <a:prstGeom prst="star6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2"/>
                </a:solidFill>
              </a:rPr>
              <a:t>= 4 ÷ 16</a:t>
            </a:r>
            <a:endParaRPr lang="he-IL" sz="2800" b="1" dirty="0">
              <a:solidFill>
                <a:schemeClr val="tx2"/>
              </a:solidFill>
            </a:endParaRPr>
          </a:p>
        </p:txBody>
      </p:sp>
      <p:sp>
        <p:nvSpPr>
          <p:cNvPr id="6" name="כוכב עם 6 פינות 5">
            <a:hlinkClick r:id="rId4" action="ppaction://hlinksldjump"/>
          </p:cNvPr>
          <p:cNvSpPr/>
          <p:nvPr/>
        </p:nvSpPr>
        <p:spPr>
          <a:xfrm>
            <a:off x="6588224" y="4871456"/>
            <a:ext cx="2376264" cy="1656184"/>
          </a:xfrm>
          <a:prstGeom prst="star6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2"/>
                </a:solidFill>
              </a:rPr>
              <a:t>= 3 ÷ 21</a:t>
            </a:r>
            <a:endParaRPr lang="he-IL" sz="2800" b="1" dirty="0">
              <a:solidFill>
                <a:schemeClr val="tx2"/>
              </a:solidFill>
            </a:endParaRPr>
          </a:p>
        </p:txBody>
      </p:sp>
      <p:sp>
        <p:nvSpPr>
          <p:cNvPr id="7" name="כוכב עם 6 פינות 6">
            <a:hlinkClick r:id="rId5" action="ppaction://hlinksldjump"/>
          </p:cNvPr>
          <p:cNvSpPr/>
          <p:nvPr/>
        </p:nvSpPr>
        <p:spPr>
          <a:xfrm>
            <a:off x="3851920" y="1628800"/>
            <a:ext cx="2376264" cy="1656184"/>
          </a:xfrm>
          <a:prstGeom prst="star6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2"/>
                </a:solidFill>
              </a:rPr>
              <a:t>= 3 ÷ 27</a:t>
            </a:r>
            <a:endParaRPr lang="he-IL" sz="2800" b="1" dirty="0">
              <a:solidFill>
                <a:schemeClr val="tx2"/>
              </a:solidFill>
            </a:endParaRPr>
          </a:p>
        </p:txBody>
      </p:sp>
      <p:sp>
        <p:nvSpPr>
          <p:cNvPr id="8" name="כוכב עם 6 פינות 7">
            <a:hlinkClick r:id="rId6" action="ppaction://hlinksldjump"/>
          </p:cNvPr>
          <p:cNvSpPr/>
          <p:nvPr/>
        </p:nvSpPr>
        <p:spPr>
          <a:xfrm>
            <a:off x="755576" y="1628800"/>
            <a:ext cx="2376264" cy="1656184"/>
          </a:xfrm>
          <a:prstGeom prst="star6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2"/>
                </a:solidFill>
              </a:rPr>
              <a:t>= 4 ÷ 12</a:t>
            </a:r>
            <a:endParaRPr lang="he-IL" sz="2800" b="1" dirty="0">
              <a:solidFill>
                <a:schemeClr val="tx2"/>
              </a:solidFill>
            </a:endParaRPr>
          </a:p>
        </p:txBody>
      </p:sp>
      <p:sp>
        <p:nvSpPr>
          <p:cNvPr id="9" name="כוכב עם 6 פינות 8">
            <a:hlinkClick r:id="rId7" action="ppaction://hlinksldjump"/>
          </p:cNvPr>
          <p:cNvSpPr/>
          <p:nvPr/>
        </p:nvSpPr>
        <p:spPr>
          <a:xfrm>
            <a:off x="3851920" y="3284984"/>
            <a:ext cx="2376264" cy="1656184"/>
          </a:xfrm>
          <a:prstGeom prst="star6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2"/>
                </a:solidFill>
              </a:rPr>
              <a:t>= 4 ÷ 20</a:t>
            </a:r>
            <a:endParaRPr lang="he-IL" sz="2800" b="1" dirty="0">
              <a:solidFill>
                <a:schemeClr val="tx2"/>
              </a:solidFill>
            </a:endParaRPr>
          </a:p>
        </p:txBody>
      </p:sp>
      <p:sp>
        <p:nvSpPr>
          <p:cNvPr id="10" name="כוכב עם 6 פינות 9">
            <a:hlinkClick r:id="rId8" action="ppaction://hlinksldjump"/>
          </p:cNvPr>
          <p:cNvSpPr/>
          <p:nvPr/>
        </p:nvSpPr>
        <p:spPr>
          <a:xfrm>
            <a:off x="3851920" y="4941168"/>
            <a:ext cx="2376264" cy="1656184"/>
          </a:xfrm>
          <a:prstGeom prst="star6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2"/>
                </a:solidFill>
              </a:rPr>
              <a:t>= 2 ÷ 6</a:t>
            </a:r>
            <a:endParaRPr lang="he-IL" sz="2800" b="1" dirty="0">
              <a:solidFill>
                <a:schemeClr val="tx2"/>
              </a:solidFill>
            </a:endParaRPr>
          </a:p>
        </p:txBody>
      </p:sp>
      <p:sp>
        <p:nvSpPr>
          <p:cNvPr id="11" name="כוכב עם 6 פינות 10">
            <a:hlinkClick r:id="rId9" action="ppaction://hlinksldjump"/>
          </p:cNvPr>
          <p:cNvSpPr/>
          <p:nvPr/>
        </p:nvSpPr>
        <p:spPr>
          <a:xfrm>
            <a:off x="755576" y="3284984"/>
            <a:ext cx="2376264" cy="1656184"/>
          </a:xfrm>
          <a:prstGeom prst="star6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2"/>
                </a:solidFill>
              </a:rPr>
              <a:t>= 5 ÷ 10</a:t>
            </a:r>
            <a:endParaRPr lang="he-IL" sz="2800" b="1" dirty="0">
              <a:solidFill>
                <a:schemeClr val="tx2"/>
              </a:solidFill>
            </a:endParaRPr>
          </a:p>
        </p:txBody>
      </p:sp>
      <p:sp>
        <p:nvSpPr>
          <p:cNvPr id="12" name="כוכב עם 6 פינות 11">
            <a:hlinkClick r:id="rId10" action="ppaction://hlinksldjump"/>
          </p:cNvPr>
          <p:cNvSpPr/>
          <p:nvPr/>
        </p:nvSpPr>
        <p:spPr>
          <a:xfrm>
            <a:off x="755576" y="4941168"/>
            <a:ext cx="2376264" cy="1656184"/>
          </a:xfrm>
          <a:prstGeom prst="star6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2"/>
                </a:solidFill>
              </a:rPr>
              <a:t>= 4 ÷ 8</a:t>
            </a:r>
            <a:endParaRPr lang="he-IL" sz="2800" b="1" dirty="0">
              <a:solidFill>
                <a:schemeClr val="tx2"/>
              </a:solidFill>
            </a:endParaRPr>
          </a:p>
        </p:txBody>
      </p:sp>
      <p:sp>
        <p:nvSpPr>
          <p:cNvPr id="13" name="מלבן 12"/>
          <p:cNvSpPr/>
          <p:nvPr/>
        </p:nvSpPr>
        <p:spPr>
          <a:xfrm>
            <a:off x="2339752" y="188640"/>
            <a:ext cx="473399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JO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تمارين في القسمة</a:t>
            </a:r>
            <a:endParaRPr lang="he-IL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397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כב עם 6 פינות 3"/>
          <p:cNvSpPr/>
          <p:nvPr/>
        </p:nvSpPr>
        <p:spPr>
          <a:xfrm>
            <a:off x="3131840" y="12592"/>
            <a:ext cx="3180888" cy="2408296"/>
          </a:xfrm>
          <a:prstGeom prst="star6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2"/>
                </a:solidFill>
              </a:rPr>
              <a:t>= 3 ÷ 21</a:t>
            </a:r>
            <a:endParaRPr lang="he-IL" sz="4000" b="1" dirty="0">
              <a:solidFill>
                <a:schemeClr val="tx2"/>
              </a:solidFill>
            </a:endParaRPr>
          </a:p>
        </p:txBody>
      </p:sp>
      <p:sp>
        <p:nvSpPr>
          <p:cNvPr id="5" name="כוכב עם 12 פינות 4">
            <a:hlinkClick r:id="rId2" action="ppaction://hlinksldjump"/>
          </p:cNvPr>
          <p:cNvSpPr/>
          <p:nvPr/>
        </p:nvSpPr>
        <p:spPr>
          <a:xfrm>
            <a:off x="6445320" y="2420888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600" b="1" dirty="0" smtClean="0"/>
              <a:t>9</a:t>
            </a:r>
            <a:endParaRPr lang="he-IL" sz="9600" b="1" dirty="0"/>
          </a:p>
        </p:txBody>
      </p:sp>
      <p:sp>
        <p:nvSpPr>
          <p:cNvPr id="6" name="כוכב עם 12 פינות 5">
            <a:hlinkClick r:id="rId2" action="ppaction://hlinksldjump"/>
          </p:cNvPr>
          <p:cNvSpPr/>
          <p:nvPr/>
        </p:nvSpPr>
        <p:spPr>
          <a:xfrm>
            <a:off x="1104812" y="2420888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8800" b="1" dirty="0" smtClean="0"/>
              <a:t>6</a:t>
            </a:r>
            <a:endParaRPr lang="he-IL" b="1" dirty="0"/>
          </a:p>
        </p:txBody>
      </p:sp>
      <p:sp>
        <p:nvSpPr>
          <p:cNvPr id="7" name="כוכב עם 12 פינות 6">
            <a:hlinkClick r:id="rId3" action="ppaction://hlinksldjump"/>
          </p:cNvPr>
          <p:cNvSpPr/>
          <p:nvPr/>
        </p:nvSpPr>
        <p:spPr>
          <a:xfrm>
            <a:off x="3627880" y="4663392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600" b="1" dirty="0" smtClean="0"/>
              <a:t>7</a:t>
            </a:r>
            <a:endParaRPr lang="he-IL" sz="9600" b="1" dirty="0"/>
          </a:p>
        </p:txBody>
      </p:sp>
    </p:spTree>
    <p:extLst>
      <p:ext uri="{BB962C8B-B14F-4D97-AF65-F5344CB8AC3E}">
        <p14:creationId xmlns:p14="http://schemas.microsoft.com/office/powerpoint/2010/main" val="147840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 rot="20442273">
            <a:off x="450999" y="1064281"/>
            <a:ext cx="469503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أحسنت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تصفيق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80928"/>
            <a:ext cx="4024461" cy="387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34400" y="0"/>
            <a:ext cx="609600" cy="609600"/>
          </a:xfrm>
          <a:prstGeom prst="rect">
            <a:avLst/>
          </a:prstGeom>
        </p:spPr>
      </p:pic>
      <p:sp>
        <p:nvSpPr>
          <p:cNvPr id="2" name="מלבן 1">
            <a:hlinkClick r:id="rId7" action="ppaction://hlinksldjump"/>
          </p:cNvPr>
          <p:cNvSpPr/>
          <p:nvPr/>
        </p:nvSpPr>
        <p:spPr>
          <a:xfrm rot="20389335">
            <a:off x="154091" y="4737118"/>
            <a:ext cx="243750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JO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إلى التمارين</a:t>
            </a:r>
            <a:endParaRPr lang="he-IL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737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לבן 2"/>
          <p:cNvSpPr/>
          <p:nvPr/>
        </p:nvSpPr>
        <p:spPr>
          <a:xfrm rot="20442273">
            <a:off x="2385538" y="4202913"/>
            <a:ext cx="670057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 action="ppaction://hlinksldjump"/>
              </a:rPr>
              <a:t>حاول مرة أخرى</a:t>
            </a:r>
            <a:endParaRPr lang="he-IL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طفل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365" y="1534481"/>
            <a:ext cx="2820007" cy="321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63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כב עם 6 פינות 3"/>
          <p:cNvSpPr/>
          <p:nvPr/>
        </p:nvSpPr>
        <p:spPr>
          <a:xfrm>
            <a:off x="3131840" y="12592"/>
            <a:ext cx="3180888" cy="2408296"/>
          </a:xfrm>
          <a:prstGeom prst="star6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2"/>
                </a:solidFill>
              </a:rPr>
              <a:t>= 3 ÷ 18</a:t>
            </a:r>
            <a:endParaRPr lang="he-IL" sz="4000" b="1" dirty="0">
              <a:solidFill>
                <a:schemeClr val="tx2"/>
              </a:solidFill>
            </a:endParaRPr>
          </a:p>
        </p:txBody>
      </p:sp>
      <p:sp>
        <p:nvSpPr>
          <p:cNvPr id="5" name="כוכב עם 12 פינות 4">
            <a:hlinkClick r:id="rId2" action="ppaction://hlinksldjump"/>
          </p:cNvPr>
          <p:cNvSpPr/>
          <p:nvPr/>
        </p:nvSpPr>
        <p:spPr>
          <a:xfrm>
            <a:off x="6445320" y="2420888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600" b="1" dirty="0" smtClean="0"/>
              <a:t>9</a:t>
            </a:r>
            <a:endParaRPr lang="he-IL" sz="9600" b="1" dirty="0"/>
          </a:p>
        </p:txBody>
      </p:sp>
      <p:sp>
        <p:nvSpPr>
          <p:cNvPr id="6" name="כוכב עם 12 פינות 5">
            <a:hlinkClick r:id="rId3" action="ppaction://hlinksldjump"/>
          </p:cNvPr>
          <p:cNvSpPr/>
          <p:nvPr/>
        </p:nvSpPr>
        <p:spPr>
          <a:xfrm>
            <a:off x="1104812" y="2420888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8800" b="1" dirty="0" smtClean="0"/>
              <a:t>6</a:t>
            </a:r>
            <a:endParaRPr lang="he-IL" b="1" dirty="0"/>
          </a:p>
        </p:txBody>
      </p:sp>
      <p:sp>
        <p:nvSpPr>
          <p:cNvPr id="7" name="כוכב עם 12 פינות 6">
            <a:hlinkClick r:id="rId2" action="ppaction://hlinksldjump"/>
          </p:cNvPr>
          <p:cNvSpPr/>
          <p:nvPr/>
        </p:nvSpPr>
        <p:spPr>
          <a:xfrm>
            <a:off x="3606160" y="4663392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600" b="1" dirty="0" smtClean="0"/>
              <a:t>8</a:t>
            </a:r>
            <a:endParaRPr lang="he-IL" sz="9600" b="1" dirty="0"/>
          </a:p>
        </p:txBody>
      </p:sp>
    </p:spTree>
    <p:extLst>
      <p:ext uri="{BB962C8B-B14F-4D97-AF65-F5344CB8AC3E}">
        <p14:creationId xmlns:p14="http://schemas.microsoft.com/office/powerpoint/2010/main" val="77567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כב עם 6 פינות 3"/>
          <p:cNvSpPr/>
          <p:nvPr/>
        </p:nvSpPr>
        <p:spPr>
          <a:xfrm>
            <a:off x="3131840" y="12592"/>
            <a:ext cx="3180888" cy="2408296"/>
          </a:xfrm>
          <a:prstGeom prst="star6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2"/>
                </a:solidFill>
              </a:rPr>
              <a:t>3 ÷ 27</a:t>
            </a:r>
            <a:endParaRPr lang="he-IL" sz="4000" b="1" dirty="0">
              <a:solidFill>
                <a:schemeClr val="tx2"/>
              </a:solidFill>
            </a:endParaRPr>
          </a:p>
        </p:txBody>
      </p:sp>
      <p:sp>
        <p:nvSpPr>
          <p:cNvPr id="5" name="כוכב עם 12 פינות 4">
            <a:hlinkClick r:id="rId2" action="ppaction://hlinksldjump"/>
          </p:cNvPr>
          <p:cNvSpPr/>
          <p:nvPr/>
        </p:nvSpPr>
        <p:spPr>
          <a:xfrm>
            <a:off x="6445320" y="2420888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600" b="1" dirty="0" smtClean="0"/>
              <a:t>9</a:t>
            </a:r>
            <a:endParaRPr lang="he-IL" sz="9600" b="1" dirty="0"/>
          </a:p>
        </p:txBody>
      </p:sp>
      <p:sp>
        <p:nvSpPr>
          <p:cNvPr id="6" name="כוכב עם 12 פינות 5">
            <a:hlinkClick r:id="rId3" action="ppaction://hlinksldjump"/>
          </p:cNvPr>
          <p:cNvSpPr/>
          <p:nvPr/>
        </p:nvSpPr>
        <p:spPr>
          <a:xfrm>
            <a:off x="1104812" y="2420888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8800" b="1" dirty="0" smtClean="0"/>
              <a:t>6</a:t>
            </a:r>
            <a:endParaRPr lang="he-IL" b="1" dirty="0"/>
          </a:p>
        </p:txBody>
      </p:sp>
      <p:sp>
        <p:nvSpPr>
          <p:cNvPr id="7" name="כוכב עם 12 פינות 6">
            <a:hlinkClick r:id="rId3" action="ppaction://hlinksldjump"/>
          </p:cNvPr>
          <p:cNvSpPr/>
          <p:nvPr/>
        </p:nvSpPr>
        <p:spPr>
          <a:xfrm>
            <a:off x="3606160" y="4663392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600" b="1" dirty="0" smtClean="0"/>
              <a:t>8</a:t>
            </a:r>
            <a:endParaRPr lang="he-IL" sz="9600" b="1" dirty="0"/>
          </a:p>
        </p:txBody>
      </p:sp>
    </p:spTree>
    <p:extLst>
      <p:ext uri="{BB962C8B-B14F-4D97-AF65-F5344CB8AC3E}">
        <p14:creationId xmlns:p14="http://schemas.microsoft.com/office/powerpoint/2010/main" val="147840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כב עם 6 פינות 3"/>
          <p:cNvSpPr/>
          <p:nvPr/>
        </p:nvSpPr>
        <p:spPr>
          <a:xfrm>
            <a:off x="3131840" y="12592"/>
            <a:ext cx="3180888" cy="2408296"/>
          </a:xfrm>
          <a:prstGeom prst="star6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2"/>
                </a:solidFill>
              </a:rPr>
              <a:t>= 4 ÷ 12</a:t>
            </a:r>
            <a:endParaRPr lang="he-IL" sz="4000" b="1" dirty="0">
              <a:solidFill>
                <a:schemeClr val="tx2"/>
              </a:solidFill>
            </a:endParaRPr>
          </a:p>
        </p:txBody>
      </p:sp>
      <p:sp>
        <p:nvSpPr>
          <p:cNvPr id="5" name="כוכב עם 12 פינות 4">
            <a:hlinkClick r:id="rId2" action="ppaction://hlinksldjump"/>
          </p:cNvPr>
          <p:cNvSpPr/>
          <p:nvPr/>
        </p:nvSpPr>
        <p:spPr>
          <a:xfrm>
            <a:off x="6445320" y="2420888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600" b="1" dirty="0" smtClean="0"/>
              <a:t>9</a:t>
            </a:r>
            <a:endParaRPr lang="he-IL" sz="9600" b="1" dirty="0"/>
          </a:p>
        </p:txBody>
      </p:sp>
      <p:sp>
        <p:nvSpPr>
          <p:cNvPr id="6" name="כוכב עם 12 פינות 5">
            <a:hlinkClick r:id="rId2" action="ppaction://hlinksldjump"/>
          </p:cNvPr>
          <p:cNvSpPr/>
          <p:nvPr/>
        </p:nvSpPr>
        <p:spPr>
          <a:xfrm>
            <a:off x="1104812" y="2420888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8800" b="1" dirty="0" smtClean="0"/>
              <a:t>6</a:t>
            </a:r>
            <a:endParaRPr lang="he-IL" b="1" dirty="0"/>
          </a:p>
        </p:txBody>
      </p:sp>
      <p:sp>
        <p:nvSpPr>
          <p:cNvPr id="7" name="כוכב עם 12 פינות 6">
            <a:hlinkClick r:id="rId3" action="ppaction://hlinksldjump"/>
          </p:cNvPr>
          <p:cNvSpPr/>
          <p:nvPr/>
        </p:nvSpPr>
        <p:spPr>
          <a:xfrm>
            <a:off x="3606160" y="4663392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600" b="1" dirty="0" smtClean="0"/>
              <a:t>3</a:t>
            </a:r>
            <a:endParaRPr lang="he-IL" sz="9600" b="1" dirty="0"/>
          </a:p>
        </p:txBody>
      </p:sp>
    </p:spTree>
    <p:extLst>
      <p:ext uri="{BB962C8B-B14F-4D97-AF65-F5344CB8AC3E}">
        <p14:creationId xmlns:p14="http://schemas.microsoft.com/office/powerpoint/2010/main" val="147840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כב עם 6 פינות 3"/>
          <p:cNvSpPr/>
          <p:nvPr/>
        </p:nvSpPr>
        <p:spPr>
          <a:xfrm>
            <a:off x="3131840" y="12592"/>
            <a:ext cx="3180888" cy="2408296"/>
          </a:xfrm>
          <a:prstGeom prst="star6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2"/>
                </a:solidFill>
              </a:rPr>
              <a:t>= 5 ÷ 10</a:t>
            </a:r>
            <a:endParaRPr lang="he-IL" sz="4000" b="1" dirty="0">
              <a:solidFill>
                <a:schemeClr val="tx2"/>
              </a:solidFill>
            </a:endParaRPr>
          </a:p>
        </p:txBody>
      </p:sp>
      <p:sp>
        <p:nvSpPr>
          <p:cNvPr id="5" name="כוכב עם 12 פינות 4">
            <a:hlinkClick r:id="rId2" action="ppaction://hlinksldjump"/>
          </p:cNvPr>
          <p:cNvSpPr/>
          <p:nvPr/>
        </p:nvSpPr>
        <p:spPr>
          <a:xfrm>
            <a:off x="6445320" y="2420888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600" b="1" dirty="0" smtClean="0"/>
              <a:t>3</a:t>
            </a:r>
            <a:endParaRPr lang="he-IL" sz="9600" b="1" dirty="0"/>
          </a:p>
        </p:txBody>
      </p:sp>
      <p:sp>
        <p:nvSpPr>
          <p:cNvPr id="6" name="כוכב עם 12 פינות 5">
            <a:hlinkClick r:id="rId2" action="ppaction://hlinksldjump"/>
          </p:cNvPr>
          <p:cNvSpPr/>
          <p:nvPr/>
        </p:nvSpPr>
        <p:spPr>
          <a:xfrm>
            <a:off x="1104812" y="2420888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8800" b="1" dirty="0" smtClean="0"/>
              <a:t>6</a:t>
            </a:r>
            <a:endParaRPr lang="he-IL" b="1" dirty="0"/>
          </a:p>
        </p:txBody>
      </p:sp>
      <p:sp>
        <p:nvSpPr>
          <p:cNvPr id="7" name="כוכב עם 12 פינות 6">
            <a:hlinkClick r:id="rId3" action="ppaction://hlinksldjump"/>
          </p:cNvPr>
          <p:cNvSpPr/>
          <p:nvPr/>
        </p:nvSpPr>
        <p:spPr>
          <a:xfrm>
            <a:off x="3606160" y="4663392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600" b="1" dirty="0" smtClean="0"/>
              <a:t>2</a:t>
            </a:r>
            <a:endParaRPr lang="he-IL" sz="9600" b="1" dirty="0"/>
          </a:p>
        </p:txBody>
      </p:sp>
    </p:spTree>
    <p:extLst>
      <p:ext uri="{BB962C8B-B14F-4D97-AF65-F5344CB8AC3E}">
        <p14:creationId xmlns:p14="http://schemas.microsoft.com/office/powerpoint/2010/main" val="147840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כב עם 6 פינות 3"/>
          <p:cNvSpPr/>
          <p:nvPr/>
        </p:nvSpPr>
        <p:spPr>
          <a:xfrm>
            <a:off x="3131840" y="12592"/>
            <a:ext cx="3180888" cy="2408296"/>
          </a:xfrm>
          <a:prstGeom prst="star6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2"/>
                </a:solidFill>
              </a:rPr>
              <a:t>= 4 ÷ 20</a:t>
            </a:r>
            <a:endParaRPr lang="he-IL" sz="4000" b="1" dirty="0">
              <a:solidFill>
                <a:schemeClr val="tx2"/>
              </a:solidFill>
            </a:endParaRPr>
          </a:p>
        </p:txBody>
      </p:sp>
      <p:sp>
        <p:nvSpPr>
          <p:cNvPr id="5" name="כוכב עם 12 פינות 4">
            <a:hlinkClick r:id="rId2" action="ppaction://hlinksldjump"/>
          </p:cNvPr>
          <p:cNvSpPr/>
          <p:nvPr/>
        </p:nvSpPr>
        <p:spPr>
          <a:xfrm>
            <a:off x="6516216" y="2420888"/>
            <a:ext cx="2161352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600" b="1" dirty="0" smtClean="0"/>
              <a:t>8</a:t>
            </a:r>
            <a:endParaRPr lang="he-IL" sz="9600" b="1" dirty="0"/>
          </a:p>
        </p:txBody>
      </p:sp>
      <p:sp>
        <p:nvSpPr>
          <p:cNvPr id="6" name="כוכב עם 12 פינות 5">
            <a:hlinkClick r:id="rId2" action="ppaction://hlinksldjump"/>
          </p:cNvPr>
          <p:cNvSpPr/>
          <p:nvPr/>
        </p:nvSpPr>
        <p:spPr>
          <a:xfrm>
            <a:off x="1104812" y="2420888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8800" b="1" dirty="0" smtClean="0"/>
              <a:t>4</a:t>
            </a:r>
            <a:endParaRPr lang="he-IL" b="1" dirty="0"/>
          </a:p>
        </p:txBody>
      </p:sp>
      <p:sp>
        <p:nvSpPr>
          <p:cNvPr id="7" name="כוכב עם 12 פינות 6">
            <a:hlinkClick r:id="rId3" action="ppaction://hlinksldjump"/>
          </p:cNvPr>
          <p:cNvSpPr/>
          <p:nvPr/>
        </p:nvSpPr>
        <p:spPr>
          <a:xfrm>
            <a:off x="3606160" y="4663392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600" b="1" dirty="0" smtClean="0"/>
              <a:t>5</a:t>
            </a:r>
            <a:endParaRPr lang="he-IL" sz="9600" b="1" dirty="0"/>
          </a:p>
        </p:txBody>
      </p:sp>
    </p:spTree>
    <p:extLst>
      <p:ext uri="{BB962C8B-B14F-4D97-AF65-F5344CB8AC3E}">
        <p14:creationId xmlns:p14="http://schemas.microsoft.com/office/powerpoint/2010/main" val="147840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כב עם 6 פינות 3"/>
          <p:cNvSpPr/>
          <p:nvPr/>
        </p:nvSpPr>
        <p:spPr>
          <a:xfrm>
            <a:off x="3131840" y="12592"/>
            <a:ext cx="3180888" cy="2408296"/>
          </a:xfrm>
          <a:prstGeom prst="star6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2"/>
                </a:solidFill>
              </a:rPr>
              <a:t>= 4 ÷ 16</a:t>
            </a:r>
            <a:endParaRPr lang="he-IL" sz="4000" b="1" dirty="0">
              <a:solidFill>
                <a:schemeClr val="tx2"/>
              </a:solidFill>
            </a:endParaRPr>
          </a:p>
        </p:txBody>
      </p:sp>
      <p:sp>
        <p:nvSpPr>
          <p:cNvPr id="5" name="כוכב עם 12 פינות 4">
            <a:hlinkClick r:id="rId2" action="ppaction://hlinksldjump"/>
          </p:cNvPr>
          <p:cNvSpPr/>
          <p:nvPr/>
        </p:nvSpPr>
        <p:spPr>
          <a:xfrm>
            <a:off x="6445320" y="2420888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600" b="1" dirty="0" smtClean="0"/>
              <a:t>4</a:t>
            </a:r>
            <a:endParaRPr lang="he-IL" sz="9600" b="1" dirty="0"/>
          </a:p>
        </p:txBody>
      </p:sp>
      <p:sp>
        <p:nvSpPr>
          <p:cNvPr id="6" name="כוכב עם 12 פינות 5">
            <a:hlinkClick r:id="rId3" action="ppaction://hlinksldjump"/>
          </p:cNvPr>
          <p:cNvSpPr/>
          <p:nvPr/>
        </p:nvSpPr>
        <p:spPr>
          <a:xfrm>
            <a:off x="1104812" y="2420888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8800" b="1" dirty="0" smtClean="0"/>
              <a:t>6</a:t>
            </a:r>
            <a:endParaRPr lang="he-IL" b="1" dirty="0"/>
          </a:p>
        </p:txBody>
      </p:sp>
      <p:sp>
        <p:nvSpPr>
          <p:cNvPr id="7" name="כוכב עם 12 פינות 6">
            <a:hlinkClick r:id="rId3" action="ppaction://hlinksldjump"/>
          </p:cNvPr>
          <p:cNvSpPr/>
          <p:nvPr/>
        </p:nvSpPr>
        <p:spPr>
          <a:xfrm>
            <a:off x="3606160" y="4663392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600" b="1" dirty="0" smtClean="0"/>
              <a:t>8</a:t>
            </a:r>
            <a:endParaRPr lang="he-IL" sz="9600" b="1" dirty="0"/>
          </a:p>
        </p:txBody>
      </p:sp>
    </p:spTree>
    <p:extLst>
      <p:ext uri="{BB962C8B-B14F-4D97-AF65-F5344CB8AC3E}">
        <p14:creationId xmlns:p14="http://schemas.microsoft.com/office/powerpoint/2010/main" val="147840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כב עם 6 פינות 3"/>
          <p:cNvSpPr/>
          <p:nvPr/>
        </p:nvSpPr>
        <p:spPr>
          <a:xfrm>
            <a:off x="3131840" y="12592"/>
            <a:ext cx="3180888" cy="2408296"/>
          </a:xfrm>
          <a:prstGeom prst="star6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2"/>
                </a:solidFill>
              </a:rPr>
              <a:t>= 4 ÷ 8</a:t>
            </a:r>
            <a:endParaRPr lang="he-IL" sz="4000" b="1" dirty="0">
              <a:solidFill>
                <a:schemeClr val="tx2"/>
              </a:solidFill>
            </a:endParaRPr>
          </a:p>
        </p:txBody>
      </p:sp>
      <p:sp>
        <p:nvSpPr>
          <p:cNvPr id="5" name="כוכב עם 12 פינות 4">
            <a:hlinkClick r:id="rId2" action="ppaction://hlinksldjump"/>
          </p:cNvPr>
          <p:cNvSpPr/>
          <p:nvPr/>
        </p:nvSpPr>
        <p:spPr>
          <a:xfrm>
            <a:off x="6445320" y="2420888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600" b="1" dirty="0"/>
              <a:t>4</a:t>
            </a:r>
            <a:endParaRPr lang="he-IL" sz="9600" b="1" dirty="0"/>
          </a:p>
        </p:txBody>
      </p:sp>
      <p:sp>
        <p:nvSpPr>
          <p:cNvPr id="6" name="כוכב עם 12 פינות 5">
            <a:hlinkClick r:id="rId3" action="ppaction://hlinksldjump"/>
          </p:cNvPr>
          <p:cNvSpPr/>
          <p:nvPr/>
        </p:nvSpPr>
        <p:spPr>
          <a:xfrm>
            <a:off x="1104812" y="2420888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8800" b="1" dirty="0" smtClean="0"/>
              <a:t>2</a:t>
            </a:r>
            <a:endParaRPr lang="he-IL" b="1" dirty="0"/>
          </a:p>
        </p:txBody>
      </p:sp>
      <p:sp>
        <p:nvSpPr>
          <p:cNvPr id="7" name="כוכב עם 12 פינות 6">
            <a:hlinkClick r:id="rId2" action="ppaction://hlinksldjump"/>
          </p:cNvPr>
          <p:cNvSpPr/>
          <p:nvPr/>
        </p:nvSpPr>
        <p:spPr>
          <a:xfrm>
            <a:off x="3606160" y="4663392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600" b="1" dirty="0" smtClean="0"/>
              <a:t>8</a:t>
            </a:r>
            <a:endParaRPr lang="he-IL" sz="9600" b="1" dirty="0"/>
          </a:p>
        </p:txBody>
      </p:sp>
    </p:spTree>
    <p:extLst>
      <p:ext uri="{BB962C8B-B14F-4D97-AF65-F5344CB8AC3E}">
        <p14:creationId xmlns:p14="http://schemas.microsoft.com/office/powerpoint/2010/main" val="147840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כב עם 6 פינות 3"/>
          <p:cNvSpPr/>
          <p:nvPr/>
        </p:nvSpPr>
        <p:spPr>
          <a:xfrm>
            <a:off x="3131840" y="12592"/>
            <a:ext cx="3180888" cy="2408296"/>
          </a:xfrm>
          <a:prstGeom prst="star6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2"/>
                </a:solidFill>
              </a:rPr>
              <a:t>= 2 ÷ 6</a:t>
            </a:r>
            <a:endParaRPr lang="he-IL" sz="4000" b="1" dirty="0">
              <a:solidFill>
                <a:schemeClr val="tx2"/>
              </a:solidFill>
            </a:endParaRPr>
          </a:p>
        </p:txBody>
      </p:sp>
      <p:sp>
        <p:nvSpPr>
          <p:cNvPr id="5" name="כוכב עם 12 פינות 4">
            <a:hlinkClick r:id="rId2" action="ppaction://hlinksldjump"/>
          </p:cNvPr>
          <p:cNvSpPr/>
          <p:nvPr/>
        </p:nvSpPr>
        <p:spPr>
          <a:xfrm>
            <a:off x="6445320" y="2420888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600" b="1" dirty="0" smtClean="0"/>
              <a:t>3</a:t>
            </a:r>
            <a:endParaRPr lang="he-IL" sz="9600" b="1" dirty="0"/>
          </a:p>
        </p:txBody>
      </p:sp>
      <p:sp>
        <p:nvSpPr>
          <p:cNvPr id="6" name="כוכב עם 12 פינות 5">
            <a:hlinkClick r:id="rId3" action="ppaction://hlinksldjump"/>
          </p:cNvPr>
          <p:cNvSpPr/>
          <p:nvPr/>
        </p:nvSpPr>
        <p:spPr>
          <a:xfrm>
            <a:off x="1104812" y="2420888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8800" b="1" dirty="0" smtClean="0"/>
              <a:t>6</a:t>
            </a:r>
            <a:endParaRPr lang="he-IL" b="1" dirty="0"/>
          </a:p>
        </p:txBody>
      </p:sp>
      <p:sp>
        <p:nvSpPr>
          <p:cNvPr id="7" name="כוכב עם 12 פינות 6">
            <a:hlinkClick r:id="rId3" action="ppaction://hlinksldjump"/>
          </p:cNvPr>
          <p:cNvSpPr/>
          <p:nvPr/>
        </p:nvSpPr>
        <p:spPr>
          <a:xfrm>
            <a:off x="3606160" y="4663392"/>
            <a:ext cx="2232248" cy="165618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9600" b="1" dirty="0" smtClean="0"/>
              <a:t>4</a:t>
            </a:r>
            <a:endParaRPr lang="he-IL" sz="9600" b="1" dirty="0"/>
          </a:p>
        </p:txBody>
      </p:sp>
    </p:spTree>
    <p:extLst>
      <p:ext uri="{BB962C8B-B14F-4D97-AF65-F5344CB8AC3E}">
        <p14:creationId xmlns:p14="http://schemas.microsoft.com/office/powerpoint/2010/main" val="147840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107</Words>
  <Application>Microsoft Office PowerPoint</Application>
  <PresentationFormat>‫הצגה על המסך (4:3)</PresentationFormat>
  <Paragraphs>49</Paragraphs>
  <Slides>12</Slides>
  <Notes>0</Notes>
  <HiddenSlides>0</HiddenSlides>
  <MMClips>1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ערכת נושא Office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teacher</dc:creator>
  <cp:lastModifiedBy>Win8.1</cp:lastModifiedBy>
  <cp:revision>8</cp:revision>
  <dcterms:created xsi:type="dcterms:W3CDTF">2011-06-01T06:24:02Z</dcterms:created>
  <dcterms:modified xsi:type="dcterms:W3CDTF">2018-05-07T03:18:34Z</dcterms:modified>
</cp:coreProperties>
</file>