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5"/>
  </p:notesMasterIdLst>
  <p:sldIdLst>
    <p:sldId id="299" r:id="rId5"/>
    <p:sldId id="269" r:id="rId6"/>
    <p:sldId id="268" r:id="rId7"/>
    <p:sldId id="301" r:id="rId8"/>
    <p:sldId id="286" r:id="rId9"/>
    <p:sldId id="280" r:id="rId10"/>
    <p:sldId id="270" r:id="rId11"/>
    <p:sldId id="271" r:id="rId12"/>
    <p:sldId id="302" r:id="rId13"/>
    <p:sldId id="303" r:id="rId14"/>
    <p:sldId id="304" r:id="rId15"/>
    <p:sldId id="273" r:id="rId16"/>
    <p:sldId id="305" r:id="rId17"/>
    <p:sldId id="272" r:id="rId18"/>
    <p:sldId id="288" r:id="rId19"/>
    <p:sldId id="306" r:id="rId20"/>
    <p:sldId id="307" r:id="rId21"/>
    <p:sldId id="308" r:id="rId22"/>
    <p:sldId id="289" r:id="rId23"/>
    <p:sldId id="281" r:id="rId24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24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85E3"/>
    <a:srgbClr val="EBEBEB"/>
    <a:srgbClr val="FFFFFF"/>
    <a:srgbClr val="F2F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23"/>
    <p:restoredTop sz="87945" autoAdjust="0"/>
  </p:normalViewPr>
  <p:slideViewPr>
    <p:cSldViewPr snapToGrid="0" snapToObjects="1" showGuides="1">
      <p:cViewPr>
        <p:scale>
          <a:sx n="105" d="100"/>
          <a:sy n="105" d="100"/>
        </p:scale>
        <p:origin x="5" y="446"/>
      </p:cViewPr>
      <p:guideLst>
        <p:guide orient="horz" pos="2024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9" d="100"/>
          <a:sy n="99" d="100"/>
        </p:scale>
        <p:origin x="3064" y="1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B0428-3D81-B14A-B943-4C2208D448E3}" type="datetimeFigureOut">
              <a:rPr lang="x-none" smtClean="0"/>
              <a:t>05/04/2020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F965BA-DA3B-EB42-8F73-FDBE27A0A657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7569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GfdE0es80w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youtube.com/watch?v=QX013_tz4rM" TargetMode="Externa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GfdE0es80w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youtube.com/watch?v=QX013_tz4rM" TargetMode="Externa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GfdE0es80w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youtube.com/watch?v=QX013_tz4rM" TargetMode="Externa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GfdE0es80w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youtube.com/watch?v=QX013_tz4rM" TargetMode="Externa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GfdE0es80w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youtube.com/watch?v=QX013_tz4rM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/>
              <a:t>اكتبوا</a:t>
            </a:r>
            <a:r>
              <a:rPr lang="ar-SA" baseline="0" dirty="0"/>
              <a:t> النصّ الملائم وكذلك المعدّات المطلوبة. </a:t>
            </a:r>
            <a:endParaRPr lang="he-IL" dirty="0"/>
          </a:p>
          <a:p>
            <a:pPr algn="r" rtl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360734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ar-SA" b="1" dirty="0"/>
              <a:t>التدرّب:</a:t>
            </a:r>
            <a:r>
              <a:rPr lang="ar-SA" dirty="0"/>
              <a:t> لا يزيد عن 3 دقائق. يمكنك إجراء 2-1 جولات من التدرّب أمام الكمبيوتر (سؤال على اللوح وكتابة</a:t>
            </a:r>
            <a:r>
              <a:rPr lang="ar-SA" baseline="0" dirty="0"/>
              <a:t> في ورقة</a:t>
            </a:r>
            <a:r>
              <a:rPr lang="ar-SA" dirty="0"/>
              <a:t>، أشغال باستخدام الألوان/ العجين/ المعجونة) أو في أرجاء البيت (الأشياء المتوفّرة لديكم</a:t>
            </a:r>
            <a:r>
              <a:rPr lang="ar-SA" baseline="0" dirty="0"/>
              <a:t> أو </a:t>
            </a:r>
            <a:r>
              <a:rPr lang="ar-SA" dirty="0"/>
              <a:t>مزيج من التفاعل بين أفراد العائلة).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dirty="0"/>
              <a:t>نصيحة للصفوف الدنيا: اطرحوا أسئلة تشارك التلاميذ</a:t>
            </a:r>
            <a:r>
              <a:rPr lang="ar-SA" baseline="0" dirty="0"/>
              <a:t> </a:t>
            </a:r>
            <a:r>
              <a:rPr lang="ar-SA" dirty="0"/>
              <a:t>على نمط مسرحيات الأطفال/ قناة الأطفال، مثل "أين التذكرة الثانية ...؟ لا أذكر ... هل تعرفون أين هي؟"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dirty="0"/>
              <a:t>أمثلة:</a:t>
            </a:r>
            <a:br>
              <a:rPr lang="ar-SA" dirty="0"/>
            </a:br>
            <a:r>
              <a:rPr lang="en-US" u="sng" dirty="0">
                <a:solidFill>
                  <a:schemeClr val="hlink"/>
                </a:solidFill>
                <a:hlinkClick r:id="rId3"/>
              </a:rPr>
              <a:t>https://www.youtube.com/watch?v=sGfdE0es80w</a:t>
            </a:r>
            <a:r>
              <a:rPr lang="en-US" dirty="0"/>
              <a:t>   </a:t>
            </a:r>
            <a:r>
              <a:rPr lang="ar-SA" dirty="0"/>
              <a:t>برنامج</a:t>
            </a:r>
            <a:r>
              <a:rPr lang="ar-SA" baseline="0" dirty="0"/>
              <a:t> طهو للأطفال. يتحدّثون مع الأطفال طوال الدرس ويطرحون عليهم أسئلة.</a:t>
            </a: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art attack :  </a:t>
            </a:r>
            <a:r>
              <a:rPr lang="en-US" u="sng" dirty="0">
                <a:solidFill>
                  <a:schemeClr val="hlink"/>
                </a:solidFill>
                <a:hlinkClick r:id="rId4"/>
              </a:rPr>
              <a:t>https://www.youtube.com/watch?v=QX013_tz4rM</a:t>
            </a:r>
            <a:endParaRPr lang="en-US" dirty="0"/>
          </a:p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10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556849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ar-SA" b="1" dirty="0"/>
              <a:t>التدرّب:</a:t>
            </a:r>
            <a:r>
              <a:rPr lang="ar-SA" dirty="0"/>
              <a:t> لا يزيد عن 3 دقائق. يمكنك إجراء 2-1 جولات من التدرّب أمام الكمبيوتر (سؤال على اللوح وكتابة</a:t>
            </a:r>
            <a:r>
              <a:rPr lang="ar-SA" baseline="0" dirty="0"/>
              <a:t> في ورقة</a:t>
            </a:r>
            <a:r>
              <a:rPr lang="ar-SA" dirty="0"/>
              <a:t>، أشغال باستخدام الألوان/ العجين/ المعجونة) أو في أرجاء البيت (الأشياء المتوفّرة لديكم</a:t>
            </a:r>
            <a:r>
              <a:rPr lang="ar-SA" baseline="0" dirty="0"/>
              <a:t> أو </a:t>
            </a:r>
            <a:r>
              <a:rPr lang="ar-SA" dirty="0"/>
              <a:t>مزيج من التفاعل بين أفراد العائلة).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dirty="0"/>
              <a:t>نصيحة للصفوف الدنيا: اطرحوا أسئلة تشارك التلاميذ</a:t>
            </a:r>
            <a:r>
              <a:rPr lang="ar-SA" baseline="0" dirty="0"/>
              <a:t> </a:t>
            </a:r>
            <a:r>
              <a:rPr lang="ar-SA" dirty="0"/>
              <a:t>على نمط مسرحيات الأطفال/ قناة الأطفال، مثل "أين التذكرة الثانية ...؟ لا أذكر ... هل تعرفون أين هي؟"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dirty="0"/>
              <a:t>أمثلة:</a:t>
            </a:r>
            <a:br>
              <a:rPr lang="ar-SA" dirty="0"/>
            </a:br>
            <a:r>
              <a:rPr lang="en-US" u="sng" dirty="0">
                <a:solidFill>
                  <a:schemeClr val="hlink"/>
                </a:solidFill>
                <a:hlinkClick r:id="rId3"/>
              </a:rPr>
              <a:t>https://www.youtube.com/watch?v=sGfdE0es80w</a:t>
            </a:r>
            <a:r>
              <a:rPr lang="en-US" dirty="0"/>
              <a:t>   </a:t>
            </a:r>
            <a:r>
              <a:rPr lang="ar-SA" dirty="0"/>
              <a:t>برنامج</a:t>
            </a:r>
            <a:r>
              <a:rPr lang="ar-SA" baseline="0" dirty="0"/>
              <a:t> طهو للأطفال. يتحدّثون مع الأطفال طوال الدرس ويطرحون عليهم أسئلة.</a:t>
            </a: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art attack :  </a:t>
            </a:r>
            <a:r>
              <a:rPr lang="en-US" u="sng" dirty="0">
                <a:solidFill>
                  <a:schemeClr val="hlink"/>
                </a:solidFill>
                <a:hlinkClick r:id="rId4"/>
              </a:rPr>
              <a:t>https://www.youtube.com/watch?v=QX013_tz4rM</a:t>
            </a:r>
            <a:endParaRPr lang="en-US" dirty="0"/>
          </a:p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11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556849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1">
              <a:buFont typeface="Arial" panose="020B0604020202020204" pitchFamily="34" charset="0"/>
              <a:buNone/>
            </a:pPr>
            <a:r>
              <a:rPr lang="ar-SA" b="1" dirty="0"/>
              <a:t>حلّ التدرّب</a:t>
            </a:r>
            <a:r>
              <a:rPr lang="ar-SA" dirty="0"/>
              <a:t>: بعد أن تدرّب التلاميذ بشكل مستقل، يجب عرض الحلّ ومناقشته. يمكن إظهار الأخطاء الشائعة وشرح كيفيّة حلّها.</a:t>
            </a:r>
          </a:p>
          <a:p>
            <a:pPr algn="r"/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12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378077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1">
              <a:buFont typeface="Arial" panose="020B0604020202020204" pitchFamily="34" charset="0"/>
              <a:buNone/>
            </a:pPr>
            <a:r>
              <a:rPr lang="ar-SA" b="1" dirty="0"/>
              <a:t>حلّ التدرّب</a:t>
            </a:r>
            <a:r>
              <a:rPr lang="ar-SA" dirty="0"/>
              <a:t>: بعد أن تدرّب التلاميذ بشكل مستقل، يجب عرض الحلّ ومناقشته. يمكن إظهار الأخطاء الشائعة وشرح كيفيّة حلّها.</a:t>
            </a:r>
          </a:p>
          <a:p>
            <a:pPr algn="r"/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13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378077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ar-SA" b="1" dirty="0"/>
              <a:t>التدرّب:</a:t>
            </a:r>
            <a:r>
              <a:rPr lang="ar-SA" dirty="0"/>
              <a:t> لا يزيد عن 3 دقائق. يمكنك إجراء 2-1 جولات من التدرّب أمام الكمبيوتر (سؤال على اللوح وكتابة</a:t>
            </a:r>
            <a:r>
              <a:rPr lang="ar-SA" baseline="0" dirty="0"/>
              <a:t> في ورقة</a:t>
            </a:r>
            <a:r>
              <a:rPr lang="ar-SA" dirty="0"/>
              <a:t>، أشغال باستخدام الألوان/ العجين/ المعجونة) أو في أرجاء البيت (الأشياء المتوفّرة لديكم</a:t>
            </a:r>
            <a:r>
              <a:rPr lang="ar-SA" baseline="0" dirty="0"/>
              <a:t> أو </a:t>
            </a:r>
            <a:r>
              <a:rPr lang="ar-SA" dirty="0"/>
              <a:t>مزيج من التفاعل بين أفراد العائلة).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dirty="0"/>
              <a:t>نصيحة للصفوف الدنيا: اطرحوا أسئلة تشارك التلاميذ</a:t>
            </a:r>
            <a:r>
              <a:rPr lang="ar-SA" baseline="0" dirty="0"/>
              <a:t> </a:t>
            </a:r>
            <a:r>
              <a:rPr lang="ar-SA" dirty="0"/>
              <a:t>على نمط مسرحيات الأطفال/ قناة الأطفال، مثل "أين التذكرة الثانية ...؟ لا أذكر ... هل تعرفون أين هي؟"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dirty="0"/>
              <a:t>أمثلة:</a:t>
            </a:r>
            <a:br>
              <a:rPr lang="ar-SA" dirty="0"/>
            </a:br>
            <a:r>
              <a:rPr lang="en-US" u="sng" dirty="0">
                <a:solidFill>
                  <a:schemeClr val="hlink"/>
                </a:solidFill>
                <a:hlinkClick r:id="rId3"/>
              </a:rPr>
              <a:t>https://www.youtube.com/watch?v=sGfdE0es80w</a:t>
            </a:r>
            <a:r>
              <a:rPr lang="en-US" dirty="0"/>
              <a:t>   </a:t>
            </a:r>
            <a:r>
              <a:rPr lang="ar-SA" dirty="0"/>
              <a:t>برنامج</a:t>
            </a:r>
            <a:r>
              <a:rPr lang="ar-SA" baseline="0" dirty="0"/>
              <a:t> طهو للأطفال. يتحدّثون مع الأطفال طوال الدرس ويطرحون عليهم أسئلة.</a:t>
            </a: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art attack :  </a:t>
            </a:r>
            <a:r>
              <a:rPr lang="en-US" u="sng" dirty="0">
                <a:solidFill>
                  <a:schemeClr val="hlink"/>
                </a:solidFill>
                <a:hlinkClick r:id="rId4"/>
              </a:rPr>
              <a:t>https://www.youtube.com/watch?v=QX013_tz4rM</a:t>
            </a:r>
            <a:endParaRPr lang="en-US" dirty="0"/>
          </a:p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14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617970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1">
              <a:buFont typeface="Arial" panose="020B0604020202020204" pitchFamily="34" charset="0"/>
              <a:buNone/>
            </a:pPr>
            <a:r>
              <a:rPr lang="ar-SA" b="1" dirty="0"/>
              <a:t>حلّ التدرّب</a:t>
            </a:r>
            <a:r>
              <a:rPr lang="ar-SA" dirty="0"/>
              <a:t>: بعد أن تدرّب التلاميذ بشكل مستقل، يجب عرض الحلّ ومناقشته. يمكن إظهار الأخطاء الشائعة وشرح كيفيّة حلّها.</a:t>
            </a:r>
          </a:p>
          <a:p>
            <a:pPr algn="r"/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15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306936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1">
              <a:buFont typeface="Arial" panose="020B0604020202020204" pitchFamily="34" charset="0"/>
              <a:buNone/>
            </a:pPr>
            <a:r>
              <a:rPr lang="ar-SA" b="1" dirty="0"/>
              <a:t>حلّ التدرّب</a:t>
            </a:r>
            <a:r>
              <a:rPr lang="ar-SA" dirty="0"/>
              <a:t>: بعد أن تدرّب التلاميذ بشكل مستقل، يجب عرض الحلّ ومناقشته. يمكن إظهار الأخطاء الشائعة وشرح كيفيّة حلّها.</a:t>
            </a:r>
          </a:p>
          <a:p>
            <a:pPr algn="r"/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16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306936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1">
              <a:buFont typeface="Arial" panose="020B0604020202020204" pitchFamily="34" charset="0"/>
              <a:buNone/>
            </a:pPr>
            <a:r>
              <a:rPr lang="ar-SA" b="1" dirty="0"/>
              <a:t>حلّ التدرّب</a:t>
            </a:r>
            <a:r>
              <a:rPr lang="ar-SA" dirty="0"/>
              <a:t>: بعد أن تدرّب التلاميذ بشكل مستقل، يجب عرض الحلّ ومناقشته. يمكن إظهار الأخطاء الشائعة وشرح كيفيّة حلّها.</a:t>
            </a:r>
          </a:p>
          <a:p>
            <a:pPr algn="r"/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17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306936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1">
              <a:buFont typeface="Arial" panose="020B0604020202020204" pitchFamily="34" charset="0"/>
              <a:buNone/>
            </a:pPr>
            <a:r>
              <a:rPr lang="ar-SA" b="1" dirty="0"/>
              <a:t>حلّ التدرّب</a:t>
            </a:r>
            <a:r>
              <a:rPr lang="ar-SA" dirty="0"/>
              <a:t>: بعد أن تدرّب التلاميذ بشكل مستقل، يجب عرض الحلّ ومناقشته. يمكن إظهار الأخطاء الشائعة وشرح كيفيّة حلّها.</a:t>
            </a:r>
          </a:p>
          <a:p>
            <a:pPr algn="r"/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18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378077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1" dirty="0"/>
              <a:t>مدّة الشريحة: حتّى 15 دقيقة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ar-SA" b="1" dirty="0"/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0" dirty="0"/>
              <a:t>في هذه المرحلة اشرحوا للتلاميذ التدرّب</a:t>
            </a:r>
            <a:r>
              <a:rPr lang="ar-SA" b="0" baseline="0" dirty="0"/>
              <a:t> وودّعوهم. </a:t>
            </a:r>
            <a:r>
              <a:rPr lang="ar-SA" b="0" dirty="0"/>
              <a:t>مع خروج</a:t>
            </a:r>
            <a:r>
              <a:rPr lang="ar-SA" b="0" baseline="0" dirty="0"/>
              <a:t> التلاميذ للتدرّب النهائيّ</a:t>
            </a:r>
            <a:r>
              <a:rPr lang="ar-SA" b="0" dirty="0"/>
              <a:t>، ستنتهي مرحلة تصويركم</a:t>
            </a:r>
            <a:r>
              <a:rPr lang="ar-SA" b="0" baseline="0" dirty="0"/>
              <a:t> </a:t>
            </a:r>
            <a:r>
              <a:rPr lang="ar-SA" b="0" dirty="0"/>
              <a:t>كمعلمين ومعلّمات.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ar-SA" b="0" dirty="0"/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1" dirty="0"/>
              <a:t>نقاط</a:t>
            </a:r>
            <a:r>
              <a:rPr lang="ar-SA" b="1" baseline="0" dirty="0"/>
              <a:t> لتسليط الضوء عليها</a:t>
            </a:r>
            <a:r>
              <a:rPr lang="ar-SA" b="1" dirty="0"/>
              <a:t>: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0" dirty="0"/>
              <a:t>* يمكن تنفيذ التدرّب</a:t>
            </a:r>
            <a:r>
              <a:rPr lang="ar-SA" b="0" baseline="0" dirty="0"/>
              <a:t> </a:t>
            </a:r>
            <a:r>
              <a:rPr lang="ar-SA" b="0" dirty="0"/>
              <a:t>في المنزل باستخدام مجموعة منوّعة من الموارد المتاحة في المنزل، مثل: أدوات الكتابة أو الحاسوب اللوحيّ أو الشخصيّ. يمكن استخدام</a:t>
            </a:r>
            <a:r>
              <a:rPr lang="ar-SA" b="0" baseline="0" dirty="0"/>
              <a:t> بيئتي آفاق وكوتار الكتب التعليميّة</a:t>
            </a:r>
            <a:r>
              <a:rPr lang="ar-SA" b="0" dirty="0"/>
              <a:t> (فقط كم خلال حاسوب</a:t>
            </a:r>
            <a:r>
              <a:rPr lang="ar-SA" b="0" baseline="0" dirty="0"/>
              <a:t> محمول</a:t>
            </a:r>
            <a:r>
              <a:rPr lang="ar-SA" b="0" dirty="0"/>
              <a:t>، وذلك لأنّ آفاق وكوتار الكتب التعليميّة لا يعملان بشكل جيد على الحاسوب اللوحيّ/ الهاتف المحمول).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0" dirty="0"/>
              <a:t>* تأكد من إعطاء تلاميذكم تعليمات دقيقة للتدرّب على صعيد المضامين وعلى</a:t>
            </a:r>
            <a:r>
              <a:rPr lang="ar-SA" b="0" baseline="0" dirty="0"/>
              <a:t> صعيد </a:t>
            </a:r>
            <a:r>
              <a:rPr lang="ar-SA" b="0" dirty="0"/>
              <a:t>الفنّيّ، بالإضافة إلى الأوقات الدقيقة للتدرّب.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0" dirty="0"/>
              <a:t>* بالإمكان تضمين العرض </a:t>
            </a:r>
            <a:r>
              <a:rPr lang="ar-SA" b="0" dirty="0" err="1"/>
              <a:t>التقديميّ</a:t>
            </a:r>
            <a:r>
              <a:rPr lang="ar-SA" b="0" dirty="0"/>
              <a:t> صور شاشة</a:t>
            </a:r>
            <a:r>
              <a:rPr lang="ar-SA" b="0" baseline="0" dirty="0"/>
              <a:t> </a:t>
            </a:r>
            <a:r>
              <a:rPr lang="ar-SA" b="0" dirty="0"/>
              <a:t> والشرح شفويًّا ما هو المطلوب منهم تنفيذه.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he-IL" b="1" dirty="0"/>
          </a:p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19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05122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ar-SA" dirty="0"/>
              <a:t>حذف</a:t>
            </a:r>
            <a:r>
              <a:rPr lang="ar-SA" baseline="0" dirty="0"/>
              <a:t> هذه الشريحة إذا لم تكن ضروريّة:</a:t>
            </a:r>
            <a:endParaRPr lang="he-IL" baseline="0" dirty="0"/>
          </a:p>
          <a:p>
            <a:pPr marL="15875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he-IL" sz="1200" b="1" dirty="0"/>
          </a:p>
          <a:p>
            <a:pPr marL="15875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ar-SA" sz="1200" b="1" dirty="0"/>
              <a:t>مدّة الشريحة: دقيقة</a:t>
            </a:r>
            <a:endParaRPr lang="he-IL" sz="1200" b="1" dirty="0"/>
          </a:p>
          <a:p>
            <a:pPr marL="158750" indent="0" algn="r" rtl="1">
              <a:buNone/>
            </a:pPr>
            <a:endParaRPr lang="he-IL" sz="1200" dirty="0"/>
          </a:p>
          <a:p>
            <a:pPr marL="158750" indent="0" algn="r" rtl="1">
              <a:buNone/>
            </a:pPr>
            <a:r>
              <a:rPr lang="ar-SA" sz="1200" dirty="0"/>
              <a:t>تأكّدوا</a:t>
            </a:r>
            <a:r>
              <a:rPr lang="ar-SA" sz="1200" baseline="0" dirty="0"/>
              <a:t> في هذه الشريحة أنّ الجميع تزوّدوا بالأدوات المساعدة المطلوبة (ننصح بأن تكون هذه الأدوات المساعدة موجودة معكم لتعرضوها كمثال)</a:t>
            </a:r>
            <a:r>
              <a:rPr lang="ar-SA" sz="1200" dirty="0"/>
              <a:t> </a:t>
            </a:r>
            <a:endParaRPr lang="he-IL" sz="1200" dirty="0"/>
          </a:p>
          <a:p>
            <a:pPr marL="158750" indent="0" algn="r" rtl="1">
              <a:buNone/>
            </a:pPr>
            <a:r>
              <a:rPr lang="ar-SA" sz="1200" dirty="0">
                <a:solidFill>
                  <a:srgbClr val="FF0000"/>
                </a:solidFill>
              </a:rPr>
              <a:t>احذفوا ما هو زائد أو أضيفوا حسب الحاجة (احرصوا على حقوق النشر والملكيّة الفكريّة). </a:t>
            </a:r>
            <a:endParaRPr lang="he-IL" sz="1200" dirty="0">
              <a:solidFill>
                <a:srgbClr val="FF0000"/>
              </a:solidFill>
            </a:endParaRPr>
          </a:p>
          <a:p>
            <a:pPr marL="158750" indent="0" algn="r" rtl="1">
              <a:buNone/>
            </a:pPr>
            <a:endParaRPr lang="he-IL" sz="1200" dirty="0">
              <a:solidFill>
                <a:srgbClr val="FF0000"/>
              </a:solidFill>
            </a:endParaRPr>
          </a:p>
          <a:p>
            <a:pPr marL="158750" indent="0" algn="r" rtl="1">
              <a:buNone/>
            </a:pPr>
            <a:r>
              <a:rPr lang="ar-SA" sz="12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هذا هو الوقت المناسب</a:t>
            </a:r>
            <a:r>
              <a:rPr lang="ar-SA" sz="1200" b="0" i="0" u="none" strike="noStrike" cap="none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 لعرض قواعد السلوك خلال الحصّة: اطلبوا من التلاميذ إغلاق نوافذ تطبيقات أخرى في الحاسوب، إبعاد الأمر المشتّتة للانتباه، الجلوس في غرفة هادئة، التزوّد بالماء، وبالأساس التركيز في الدرس. </a:t>
            </a:r>
            <a:endParaRPr lang="he-IL" dirty="0"/>
          </a:p>
          <a:p>
            <a:pPr algn="r"/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700260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20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4650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200" b="1" baseline="0" dirty="0"/>
              <a:t>مدّة الشريحة: دقيقتان</a:t>
            </a:r>
            <a:endParaRPr lang="ar-SA" sz="1200" b="1" dirty="0"/>
          </a:p>
          <a:p>
            <a:pPr marL="158750" indent="0" algn="r" rtl="1">
              <a:buNone/>
            </a:pPr>
            <a:endParaRPr lang="ar-SA" sz="1200" dirty="0">
              <a:solidFill>
                <a:schemeClr val="tx1"/>
              </a:solidFill>
            </a:endParaRPr>
          </a:p>
          <a:p>
            <a:pPr marL="158750" indent="0" algn="r" rtl="1">
              <a:buNone/>
            </a:pPr>
            <a:r>
              <a:rPr lang="ar-SA" sz="1200" dirty="0">
                <a:solidFill>
                  <a:schemeClr val="tx1"/>
                </a:solidFill>
              </a:rPr>
              <a:t>عرّفوا بأنفسكم وأعرضوا سير الدرس:</a:t>
            </a:r>
          </a:p>
          <a:p>
            <a:pPr marL="158750" indent="0" algn="r" rtl="1">
              <a:buNone/>
            </a:pPr>
            <a:endParaRPr lang="ar-SA" sz="1200" dirty="0">
              <a:solidFill>
                <a:schemeClr val="tx1"/>
              </a:solidFill>
            </a:endParaRPr>
          </a:p>
          <a:p>
            <a:pPr marL="158750" indent="0" algn="r" rtl="1" fontAlgn="base">
              <a:buNone/>
            </a:pPr>
            <a:r>
              <a:rPr lang="ar-SA" sz="1200" dirty="0">
                <a:solidFill>
                  <a:schemeClr val="tx1"/>
                </a:solidFill>
              </a:rPr>
              <a:t>أنتم مدعوّون للتوجّه</a:t>
            </a:r>
            <a:r>
              <a:rPr lang="ar-SA" sz="1200" baseline="0" dirty="0">
                <a:solidFill>
                  <a:schemeClr val="tx1"/>
                </a:solidFill>
              </a:rPr>
              <a:t> إلى التلاميذ بصورة شخصيّة: </a:t>
            </a:r>
            <a:r>
              <a:rPr lang="ar-SA" sz="1200" dirty="0"/>
              <a:t/>
            </a:r>
            <a:br>
              <a:rPr lang="ar-SA" sz="1200" dirty="0"/>
            </a:br>
            <a:endParaRPr lang="ar-SA" sz="1200" dirty="0">
              <a:solidFill>
                <a:schemeClr val="accent1">
                  <a:lumMod val="75000"/>
                </a:schemeClr>
              </a:solidFill>
            </a:endParaRPr>
          </a:p>
          <a:p>
            <a:pPr marL="158750" indent="0" algn="r" rtl="1" fontAlgn="base">
              <a:buNone/>
            </a:pPr>
            <a:r>
              <a:rPr lang="ar-SA" sz="1200" dirty="0">
                <a:solidFill>
                  <a:schemeClr val="accent1">
                    <a:lumMod val="75000"/>
                  </a:schemeClr>
                </a:solidFill>
              </a:rPr>
              <a:t>مثال</a:t>
            </a:r>
            <a:r>
              <a:rPr lang="ar-SA" sz="1200" baseline="0" dirty="0">
                <a:solidFill>
                  <a:schemeClr val="accent1">
                    <a:lumMod val="75000"/>
                  </a:schemeClr>
                </a:solidFill>
              </a:rPr>
              <a:t> على نصّ شفويّ: مرحبًا، اسمي ـــــــــــــــ. أنا أعلّم ـــــــــ من ــــــــــــــ. كيف حالكم؟ يسرّني انضمامكم إليّ... </a:t>
            </a:r>
            <a:endParaRPr lang="ar-SA" sz="1200" dirty="0">
              <a:solidFill>
                <a:schemeClr val="accent1">
                  <a:lumMod val="75000"/>
                </a:schemeClr>
              </a:solidFill>
            </a:endParaRPr>
          </a:p>
          <a:p>
            <a:pPr marL="158750" indent="0" algn="r" rtl="1" fontAlgn="base">
              <a:buNone/>
            </a:pPr>
            <a:endParaRPr lang="ar-SA" sz="1200" dirty="0">
              <a:solidFill>
                <a:schemeClr val="tx1"/>
              </a:solidFill>
            </a:endParaRPr>
          </a:p>
          <a:p>
            <a:pPr marL="158750" indent="0" algn="r" rtl="1" fontAlgn="base">
              <a:buNone/>
            </a:pPr>
            <a:r>
              <a:rPr lang="ar-SA" sz="1200" dirty="0">
                <a:solidFill>
                  <a:schemeClr val="tx1"/>
                </a:solidFill>
              </a:rPr>
              <a:t>موضوع الدرس</a:t>
            </a:r>
            <a:r>
              <a:rPr lang="ar-SA" sz="1200" baseline="0" dirty="0">
                <a:solidFill>
                  <a:schemeClr val="tx1"/>
                </a:solidFill>
              </a:rPr>
              <a:t> وهدفه: </a:t>
            </a:r>
            <a:r>
              <a:rPr lang="ar-SA" sz="1200" dirty="0">
                <a:solidFill>
                  <a:schemeClr val="tx1"/>
                </a:solidFill>
              </a:rPr>
              <a:t/>
            </a:r>
            <a:br>
              <a:rPr lang="ar-SA" sz="1200" dirty="0">
                <a:solidFill>
                  <a:schemeClr val="tx1"/>
                </a:solidFill>
              </a:rPr>
            </a:br>
            <a:endParaRPr lang="ar-SA" sz="1200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200" dirty="0">
                <a:solidFill>
                  <a:schemeClr val="accent1">
                    <a:lumMod val="75000"/>
                  </a:schemeClr>
                </a:solidFill>
              </a:rPr>
              <a:t>مثال</a:t>
            </a:r>
            <a:r>
              <a:rPr lang="ar-SA" sz="1200" baseline="0" dirty="0">
                <a:solidFill>
                  <a:schemeClr val="accent1">
                    <a:lumMod val="75000"/>
                  </a:schemeClr>
                </a:solidFill>
              </a:rPr>
              <a:t> على نصّ شفويّ: سنتعلّم في هذا الدرس عن ــــــــــــــــــــ. انضمّوا إليّ وستستمتعون. هل أنتم مستعدّون؟ فلنبدأ" </a:t>
            </a:r>
            <a:endParaRPr lang="ar-SA" sz="1200" b="1" dirty="0"/>
          </a:p>
          <a:p>
            <a:pPr marL="133350" lvl="0" algn="r" rtl="1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</a:pPr>
            <a:r>
              <a:rPr lang="ar-SA" sz="1200" b="1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نبدأ بـ …. 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(مرحلة</a:t>
            </a:r>
            <a:r>
              <a:rPr lang="ar-SA" sz="1200" baseline="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افتتاحيّة الدرس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)</a:t>
            </a:r>
          </a:p>
          <a:p>
            <a:pPr marL="13335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</a:pPr>
            <a:r>
              <a:rPr lang="ar-SA" sz="1200" b="1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ننتقل</a:t>
            </a:r>
            <a:r>
              <a:rPr lang="ar-SA" sz="1200" b="1" baseline="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إلى الاكتشاف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(مرحلة</a:t>
            </a:r>
            <a:r>
              <a:rPr lang="ar-SA" sz="1200" baseline="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التعلّم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/ إكساب -  اكنبوا</a:t>
            </a:r>
            <a:r>
              <a:rPr lang="ar-SA" sz="1200" baseline="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هنا سؤالًا مثيرًا للفضول، يجيب عن هدف الدرس)</a:t>
            </a:r>
          </a:p>
          <a:p>
            <a:pPr marL="13335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</a:pPr>
            <a:r>
              <a:rPr lang="ar-SA" sz="1200" b="1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نتدرّب على … 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(مرحلة</a:t>
            </a:r>
            <a:r>
              <a:rPr lang="ar-SA" sz="1200" baseline="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التدرّب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/ التجريب)</a:t>
            </a:r>
            <a:r>
              <a:rPr lang="ar-SA" sz="1200" b="1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</a:t>
            </a:r>
          </a:p>
          <a:p>
            <a:pPr marL="13335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</a:pPr>
            <a:r>
              <a:rPr lang="ar-SA" sz="1200" b="1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نُجمل  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(مرحلة إجمال الدرس)</a:t>
            </a:r>
          </a:p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993621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BE1AFCD2-4800-4166-B8ED-9BADEF93B6E4}" type="slidenum">
              <a:rPr lang="he-IL" smtClean="0"/>
              <a:pPr eaLnBrk="1" hangingPunct="1"/>
              <a:t>4</a:t>
            </a:fld>
            <a:endParaRPr lang="en-GB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1" dirty="0"/>
              <a:t>مدّة الشريحة</a:t>
            </a:r>
            <a:r>
              <a:rPr lang="he-IL" b="1" dirty="0"/>
              <a:t>: </a:t>
            </a:r>
            <a:r>
              <a:rPr lang="ar-SA" b="1" dirty="0"/>
              <a:t>حتّى</a:t>
            </a:r>
            <a:r>
              <a:rPr lang="ar-SA" b="1" baseline="0" dirty="0"/>
              <a:t> دقيقتين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he-IL" b="1" dirty="0"/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dirty="0">
                <a:solidFill>
                  <a:schemeClr val="dk1"/>
                </a:solidFill>
              </a:rPr>
              <a:t>اقتراحات: لعبة،</a:t>
            </a:r>
            <a:r>
              <a:rPr lang="ar-SA" baseline="0" dirty="0">
                <a:solidFill>
                  <a:schemeClr val="dk1"/>
                </a:solidFill>
              </a:rPr>
              <a:t> أحجيّة، تمثيل، محاكاة، مثال، ادّعاء، جملة حقيقة وجملة غير حقيقة وغيرها. </a:t>
            </a:r>
            <a:endParaRPr lang="he-IL" dirty="0">
              <a:solidFill>
                <a:schemeClr val="dk1"/>
              </a:solidFill>
            </a:endParaRP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he-IL" dirty="0">
              <a:solidFill>
                <a:schemeClr val="dk1"/>
              </a:solidFill>
            </a:endParaRP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dirty="0">
                <a:solidFill>
                  <a:srgbClr val="FF0000"/>
                </a:solidFill>
              </a:rPr>
              <a:t>مثال على أحجيّة</a:t>
            </a:r>
            <a:r>
              <a:rPr lang="he-IL" dirty="0">
                <a:solidFill>
                  <a:srgbClr val="FF0000"/>
                </a:solidFill>
              </a:rPr>
              <a:t>:</a:t>
            </a:r>
            <a:br>
              <a:rPr lang="he-IL" dirty="0">
                <a:solidFill>
                  <a:srgbClr val="FF0000"/>
                </a:solidFill>
              </a:rPr>
            </a:br>
            <a:r>
              <a:rPr lang="ar-SA" dirty="0">
                <a:solidFill>
                  <a:srgbClr val="FF0000"/>
                </a:solidFill>
              </a:rPr>
              <a:t>صورة شخصيّة</a:t>
            </a:r>
            <a:r>
              <a:rPr lang="ar-SA" baseline="0" dirty="0">
                <a:solidFill>
                  <a:srgbClr val="FF0000"/>
                </a:solidFill>
              </a:rPr>
              <a:t> أو غرض متعلّقَيْن بالموضوع . تتبيّن الصلة بالموضوع خلال الدرس. 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baseline="0" dirty="0">
                <a:solidFill>
                  <a:srgbClr val="FF0000"/>
                </a:solidFill>
              </a:rPr>
              <a:t>ما هي الصلة بين.....</a:t>
            </a:r>
            <a:endParaRPr lang="he-IL" dirty="0">
              <a:solidFill>
                <a:srgbClr val="FF0000"/>
              </a:solidFill>
            </a:endParaRPr>
          </a:p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5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5793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1" dirty="0">
                <a:solidFill>
                  <a:schemeClr val="dk1"/>
                </a:solidFill>
              </a:rPr>
              <a:t>مدّة الشريحة</a:t>
            </a:r>
            <a:r>
              <a:rPr lang="he-IL" b="1" dirty="0">
                <a:solidFill>
                  <a:schemeClr val="dk1"/>
                </a:solidFill>
              </a:rPr>
              <a:t>: 5 </a:t>
            </a:r>
            <a:r>
              <a:rPr lang="ar-SA" b="1" dirty="0">
                <a:solidFill>
                  <a:schemeClr val="dk1"/>
                </a:solidFill>
              </a:rPr>
              <a:t>دقائق</a:t>
            </a:r>
            <a:endParaRPr lang="he-IL" b="1" dirty="0">
              <a:solidFill>
                <a:schemeClr val="dk1"/>
              </a:solidFill>
            </a:endParaRP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he-IL" b="1" dirty="0">
              <a:solidFill>
                <a:schemeClr val="dk1"/>
              </a:solidFill>
            </a:endParaRP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dirty="0">
                <a:solidFill>
                  <a:srgbClr val="FF0000"/>
                </a:solidFill>
              </a:rPr>
              <a:t>إذا كانت حصّتكم من الساعة 12:00 فصاعدًا، أو أنكم ترون أنّه من المناسب إضافة نشاط للاسترخاء (غير مرتبط بالمادّة قيد الدراسة)، يمكنكم إضافته الآن. إذا لم ترغبوا في ذلك، احذفوا الشريحة. يمكنكم الاستعانة بمطوّر التعلم للتفكير في النشاط.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ar-SA" dirty="0">
              <a:solidFill>
                <a:srgbClr val="FF0000"/>
              </a:solidFill>
            </a:endParaRP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dirty="0">
                <a:solidFill>
                  <a:srgbClr val="FF0000"/>
                </a:solidFill>
              </a:rPr>
              <a:t>على سبيل المثال: 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dirty="0">
                <a:solidFill>
                  <a:srgbClr val="FF0000"/>
                </a:solidFill>
              </a:rPr>
              <a:t>فعّاليّة استرخاء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dirty="0">
                <a:solidFill>
                  <a:srgbClr val="FF0000"/>
                </a:solidFill>
              </a:rPr>
              <a:t>فعّاليّة مضحكة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dirty="0">
                <a:solidFill>
                  <a:srgbClr val="FF0000"/>
                </a:solidFill>
              </a:rPr>
              <a:t>فعّاليّة رياضيّة</a:t>
            </a:r>
            <a:endParaRPr lang="he-IL" dirty="0">
              <a:solidFill>
                <a:srgbClr val="FF0000"/>
              </a:solidFill>
            </a:endParaRP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he-IL" dirty="0">
              <a:solidFill>
                <a:srgbClr val="FF0000"/>
              </a:solidFill>
            </a:endParaRPr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6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39793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he-IL" b="0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b="1" dirty="0"/>
              <a:t>ال</a:t>
            </a:r>
            <a:r>
              <a:rPr lang="ar-SA" b="1" baseline="0" dirty="0"/>
              <a:t>شرائح 11-15 تضمّ: إكساب المعرفة، التدرّب والحلّ، وتدرّب وحلّ آخر. مدّة هذه الشرائح معًا </a:t>
            </a:r>
            <a:r>
              <a:rPr lang="ar-SA" b="1" dirty="0"/>
              <a:t>20 دقيقة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ar-SA" dirty="0"/>
          </a:p>
          <a:p>
            <a:pPr marL="171450" lvl="0" indent="-17145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ar-SA" b="1" dirty="0"/>
              <a:t>إكساب: </a:t>
            </a:r>
            <a:r>
              <a:rPr lang="ar-SA" dirty="0"/>
              <a:t>التطرّق إلى هدف تعليميّ مركزيّ ومركّز. باستخدام مجموعة منوّعة من تمثيلات المضمون، مثل: الصور ومقاطع الفيديو - </a:t>
            </a:r>
            <a:r>
              <a:rPr lang="ar-SA" b="1" dirty="0"/>
              <a:t>بالإمكان إرفاق مقاطع فيديو من إصدار</a:t>
            </a:r>
            <a:r>
              <a:rPr lang="ar-SA" b="1" baseline="0" dirty="0"/>
              <a:t> مطاح فقط</a:t>
            </a:r>
            <a:r>
              <a:rPr lang="ar-SA" baseline="0" dirty="0"/>
              <a:t>، صور شاشة، تقارير، مضامين من الكتب التعليميّة، </a:t>
            </a:r>
            <a:r>
              <a:rPr lang="ar-SA" dirty="0"/>
              <a:t>ونصّ محدود وفقًا </a:t>
            </a:r>
            <a:r>
              <a:rPr lang="ar-SA" b="1" dirty="0"/>
              <a:t>لحقوق</a:t>
            </a:r>
            <a:r>
              <a:rPr lang="ar-SA" b="1" baseline="0" dirty="0"/>
              <a:t> </a:t>
            </a:r>
            <a:r>
              <a:rPr lang="ar-SA" b="1" dirty="0"/>
              <a:t>النشر والملكيّة</a:t>
            </a:r>
            <a:r>
              <a:rPr lang="ar-SA" b="1" baseline="0" dirty="0"/>
              <a:t> الفكريّة</a:t>
            </a:r>
            <a:r>
              <a:rPr lang="ar-SA" dirty="0"/>
              <a:t>. يمكنك دمج مثال على تمرين أو سؤال تقومون بحله.</a:t>
            </a:r>
          </a:p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7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395957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ar-SA" b="1" dirty="0"/>
              <a:t>التدرّب:</a:t>
            </a:r>
            <a:r>
              <a:rPr lang="ar-SA" dirty="0"/>
              <a:t> لا يزيد عن 3 دقائق. يمكنك إجراء 2-1 جولات من التدرّب أمام الكمبيوتر (سؤال على اللوح وكتابة</a:t>
            </a:r>
            <a:r>
              <a:rPr lang="ar-SA" baseline="0" dirty="0"/>
              <a:t> في ورقة</a:t>
            </a:r>
            <a:r>
              <a:rPr lang="ar-SA" dirty="0"/>
              <a:t>، أشغال باستخدام الألوان/ العجين/ المعجونة) أو في أرجاء البيت (الأشياء المتوفّرة لديكم</a:t>
            </a:r>
            <a:r>
              <a:rPr lang="ar-SA" baseline="0" dirty="0"/>
              <a:t> أو </a:t>
            </a:r>
            <a:r>
              <a:rPr lang="ar-SA" dirty="0"/>
              <a:t>مزيج من التفاعل بين أفراد العائلة).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dirty="0"/>
              <a:t>نصيحة للصفوف الدنيا: اطرحوا أسئلة تشارك التلاميذ</a:t>
            </a:r>
            <a:r>
              <a:rPr lang="ar-SA" baseline="0" dirty="0"/>
              <a:t> </a:t>
            </a:r>
            <a:r>
              <a:rPr lang="ar-SA" dirty="0"/>
              <a:t>على نمط مسرحيات الأطفال/ قناة الأطفال، مثل "أين التذكرة الثانية ...؟ لا أذكر ... هل تعرفون أين هي؟"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dirty="0"/>
              <a:t>أمثلة:</a:t>
            </a:r>
            <a:br>
              <a:rPr lang="ar-SA" dirty="0"/>
            </a:br>
            <a:r>
              <a:rPr lang="en-US" u="sng" dirty="0">
                <a:solidFill>
                  <a:schemeClr val="hlink"/>
                </a:solidFill>
                <a:hlinkClick r:id="rId3"/>
              </a:rPr>
              <a:t>https://www.youtube.com/watch?v=sGfdE0es80w</a:t>
            </a:r>
            <a:r>
              <a:rPr lang="en-US" dirty="0"/>
              <a:t>   </a:t>
            </a:r>
            <a:r>
              <a:rPr lang="ar-SA" dirty="0"/>
              <a:t>برنامج</a:t>
            </a:r>
            <a:r>
              <a:rPr lang="ar-SA" baseline="0" dirty="0"/>
              <a:t> طهو للأطفال. يتحدّثون مع الأطفال طوال الدرس ويطرحون عليهم أسئلة.</a:t>
            </a: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art attack :  </a:t>
            </a:r>
            <a:r>
              <a:rPr lang="en-US" u="sng" dirty="0">
                <a:solidFill>
                  <a:schemeClr val="hlink"/>
                </a:solidFill>
                <a:hlinkClick r:id="rId4"/>
              </a:rPr>
              <a:t>https://www.youtube.com/watch?v=QX013_tz4rM</a:t>
            </a:r>
            <a:endParaRPr lang="en-US" dirty="0"/>
          </a:p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8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556849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ar-SA" b="1" dirty="0"/>
              <a:t>التدرّب:</a:t>
            </a:r>
            <a:r>
              <a:rPr lang="ar-SA" dirty="0"/>
              <a:t> لا يزيد عن 3 دقائق. يمكنك إجراء 2-1 جولات من التدرّب أمام الكمبيوتر (سؤال على اللوح وكتابة</a:t>
            </a:r>
            <a:r>
              <a:rPr lang="ar-SA" baseline="0" dirty="0"/>
              <a:t> في ورقة</a:t>
            </a:r>
            <a:r>
              <a:rPr lang="ar-SA" dirty="0"/>
              <a:t>، أشغال باستخدام الألوان/ العجين/ المعجونة) أو في أرجاء البيت (الأشياء المتوفّرة لديكم</a:t>
            </a:r>
            <a:r>
              <a:rPr lang="ar-SA" baseline="0" dirty="0"/>
              <a:t> أو </a:t>
            </a:r>
            <a:r>
              <a:rPr lang="ar-SA" dirty="0"/>
              <a:t>مزيج من التفاعل بين أفراد العائلة).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dirty="0"/>
              <a:t>نصيحة للصفوف الدنيا: اطرحوا أسئلة تشارك التلاميذ</a:t>
            </a:r>
            <a:r>
              <a:rPr lang="ar-SA" baseline="0" dirty="0"/>
              <a:t> </a:t>
            </a:r>
            <a:r>
              <a:rPr lang="ar-SA" dirty="0"/>
              <a:t>على نمط مسرحيات الأطفال/ قناة الأطفال، مثل "أين التذكرة الثانية ...؟ لا أذكر ... هل تعرفون أين هي؟"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dirty="0"/>
              <a:t>أمثلة:</a:t>
            </a:r>
            <a:br>
              <a:rPr lang="ar-SA" dirty="0"/>
            </a:br>
            <a:r>
              <a:rPr lang="en-US" u="sng" dirty="0">
                <a:solidFill>
                  <a:schemeClr val="hlink"/>
                </a:solidFill>
                <a:hlinkClick r:id="rId3"/>
              </a:rPr>
              <a:t>https://www.youtube.com/watch?v=sGfdE0es80w</a:t>
            </a:r>
            <a:r>
              <a:rPr lang="en-US" dirty="0"/>
              <a:t>   </a:t>
            </a:r>
            <a:r>
              <a:rPr lang="ar-SA" dirty="0"/>
              <a:t>برنامج</a:t>
            </a:r>
            <a:r>
              <a:rPr lang="ar-SA" baseline="0" dirty="0"/>
              <a:t> طهو للأطفال. يتحدّثون مع الأطفال طوال الدرس ويطرحون عليهم أسئلة.</a:t>
            </a: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art attack :  </a:t>
            </a:r>
            <a:r>
              <a:rPr lang="en-US" u="sng" dirty="0">
                <a:solidFill>
                  <a:schemeClr val="hlink"/>
                </a:solidFill>
                <a:hlinkClick r:id="rId4"/>
              </a:rPr>
              <a:t>https://www.youtube.com/watch?v=QX013_tz4rM</a:t>
            </a:r>
            <a:endParaRPr lang="en-US" dirty="0"/>
          </a:p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9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55684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השיעור הבא יתחי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63796BD-313B-0044-809D-6D612DE593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xmlns="" id="{C4692FF9-9816-1A41-9F19-64AC89C4FE77}"/>
              </a:ext>
            </a:extLst>
          </p:cNvPr>
          <p:cNvSpPr/>
          <p:nvPr userDrawn="1"/>
        </p:nvSpPr>
        <p:spPr>
          <a:xfrm>
            <a:off x="3337577" y="646574"/>
            <a:ext cx="5473303" cy="54733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B1C76A5A-A9C6-4148-9667-BA78FBEC1DC5}"/>
              </a:ext>
            </a:extLst>
          </p:cNvPr>
          <p:cNvSpPr/>
          <p:nvPr userDrawn="1"/>
        </p:nvSpPr>
        <p:spPr>
          <a:xfrm>
            <a:off x="2953941" y="3446401"/>
            <a:ext cx="6284118" cy="123988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B5656235-C025-B341-B125-6E522FFD6056}"/>
              </a:ext>
            </a:extLst>
          </p:cNvPr>
          <p:cNvGrpSpPr/>
          <p:nvPr userDrawn="1"/>
        </p:nvGrpSpPr>
        <p:grpSpPr>
          <a:xfrm>
            <a:off x="9287641" y="5672000"/>
            <a:ext cx="3913243" cy="506326"/>
            <a:chOff x="358720" y="285496"/>
            <a:chExt cx="3913243" cy="506326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xmlns="" id="{3740DB9B-9ABC-1E4F-9E76-DE21BB13499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532257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3AC0021A-4563-F644-839C-3313EE112D9E}"/>
                </a:ext>
              </a:extLst>
            </p:cNvPr>
            <p:cNvSpPr/>
            <p:nvPr userDrawn="1"/>
          </p:nvSpPr>
          <p:spPr>
            <a:xfrm rot="16200000">
              <a:off x="358720" y="28549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3984F002-0837-5347-8BEB-C54BD7228FB1}"/>
                </a:ext>
              </a:extLst>
            </p:cNvPr>
            <p:cNvSpPr/>
            <p:nvPr userDrawn="1"/>
          </p:nvSpPr>
          <p:spPr>
            <a:xfrm>
              <a:off x="781297" y="454909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A27E2A2-BC31-804E-BB02-2D2086ECA9A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674" y="1524214"/>
            <a:ext cx="4552652" cy="220229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he-IL" dirty="0"/>
              <a:t>השיעור הבא</a:t>
            </a:r>
          </a:p>
          <a:p>
            <a:pPr lvl="0"/>
            <a:r>
              <a:rPr lang="he-IL" dirty="0"/>
              <a:t>יתחיל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40473E13-CEF0-6945-8210-1865616E9834}"/>
              </a:ext>
            </a:extLst>
          </p:cNvPr>
          <p:cNvCxnSpPr>
            <a:cxnSpLocks/>
          </p:cNvCxnSpPr>
          <p:nvPr userDrawn="1"/>
        </p:nvCxnSpPr>
        <p:spPr>
          <a:xfrm>
            <a:off x="2377053" y="6178326"/>
            <a:ext cx="138588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22617BD7-5381-4D41-92AE-B0043113B420}"/>
              </a:ext>
            </a:extLst>
          </p:cNvPr>
          <p:cNvGrpSpPr/>
          <p:nvPr userDrawn="1"/>
        </p:nvGrpSpPr>
        <p:grpSpPr>
          <a:xfrm rot="10800000">
            <a:off x="11482153" y="140248"/>
            <a:ext cx="602703" cy="577326"/>
            <a:chOff x="781297" y="5586292"/>
            <a:chExt cx="602703" cy="57732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587FD482-59E1-C04B-9AF0-F8141BE66FDD}"/>
                </a:ext>
              </a:extLst>
            </p:cNvPr>
            <p:cNvSpPr/>
            <p:nvPr userDrawn="1"/>
          </p:nvSpPr>
          <p:spPr>
            <a:xfrm rot="16200000">
              <a:off x="781297" y="5657292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1E9A766D-D5BD-3E4B-AE40-5EF4614445A8}"/>
                </a:ext>
              </a:extLst>
            </p:cNvPr>
            <p:cNvSpPr/>
            <p:nvPr userDrawn="1"/>
          </p:nvSpPr>
          <p:spPr>
            <a:xfrm>
              <a:off x="1216502" y="558629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4D5014CE-6431-0D4C-BAFF-39612F414400}"/>
              </a:ext>
            </a:extLst>
          </p:cNvPr>
          <p:cNvCxnSpPr>
            <a:cxnSpLocks/>
          </p:cNvCxnSpPr>
          <p:nvPr userDrawn="1"/>
        </p:nvCxnSpPr>
        <p:spPr>
          <a:xfrm>
            <a:off x="-678730" y="6456415"/>
            <a:ext cx="345536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0">
            <a:extLst>
              <a:ext uri="{FF2B5EF4-FFF2-40B4-BE49-F238E27FC236}">
                <a16:creationId xmlns:a16="http://schemas.microsoft.com/office/drawing/2014/main" xmlns="" id="{4BD310FA-D564-9240-BAF3-B9933A5C61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64756" y="3704674"/>
            <a:ext cx="4662487" cy="81951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בשעה 09:00</a:t>
            </a:r>
            <a:endParaRPr lang="x-none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4C964832-BAF5-B84F-9EE8-B31B27A731C8}"/>
              </a:ext>
            </a:extLst>
          </p:cNvPr>
          <p:cNvGrpSpPr/>
          <p:nvPr userDrawn="1"/>
        </p:nvGrpSpPr>
        <p:grpSpPr>
          <a:xfrm>
            <a:off x="-110840" y="110839"/>
            <a:ext cx="1530097" cy="1525930"/>
            <a:chOff x="8374611" y="4283110"/>
            <a:chExt cx="2300578" cy="2294314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xmlns="" id="{7C0CB761-1CB6-FC4E-AEC0-ADBE45586F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2938"/>
            <a:stretch/>
          </p:blipFill>
          <p:spPr>
            <a:xfrm>
              <a:off x="8873684" y="4283110"/>
              <a:ext cx="1227785" cy="1519621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0799BDF5-881F-3045-A642-F8E001DE02C9}"/>
                </a:ext>
              </a:extLst>
            </p:cNvPr>
            <p:cNvSpPr/>
            <p:nvPr/>
          </p:nvSpPr>
          <p:spPr>
            <a:xfrm>
              <a:off x="8374611" y="5883287"/>
              <a:ext cx="2300578" cy="694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מדינת ישראל</a:t>
              </a:r>
            </a:p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משרד החינוך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34621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הקניית יד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6C84C288-45B9-0C4B-BC23-61FEF6C6178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xmlns="" id="{EDECF7E4-AA12-DD4F-8FBA-6942B07B661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4A824D68-292F-0740-864D-187885A36636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5CFF00F0-B1E8-5F4E-A07B-F1B92F9D38A6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21" name="Text Placeholder 5">
            <a:extLst>
              <a:ext uri="{FF2B5EF4-FFF2-40B4-BE49-F238E27FC236}">
                <a16:creationId xmlns:a16="http://schemas.microsoft.com/office/drawing/2014/main" xmlns="" id="{872B4A16-607D-6547-9FD5-D3C9EE1A521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71638" y="1928813"/>
            <a:ext cx="9572625" cy="3844925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36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r>
              <a:rPr lang="he-IL" dirty="0"/>
              <a:t>לחץ להוסיף סגנון טקסט גדול של תבנית בסיס</a:t>
            </a:r>
            <a:endParaRPr lang="x-none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767E3700-96F7-8449-BFE9-3638DA8376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861" b="71253"/>
          <a:stretch/>
        </p:blipFill>
        <p:spPr>
          <a:xfrm>
            <a:off x="0" y="0"/>
            <a:ext cx="12192000" cy="1638096"/>
          </a:xfrm>
          <a:prstGeom prst="rect">
            <a:avLst/>
          </a:prstGeom>
        </p:spPr>
      </p:pic>
      <p:sp>
        <p:nvSpPr>
          <p:cNvPr id="23" name="Title 1">
            <a:extLst>
              <a:ext uri="{FF2B5EF4-FFF2-40B4-BE49-F238E27FC236}">
                <a16:creationId xmlns:a16="http://schemas.microsoft.com/office/drawing/2014/main" xmlns="" id="{0A8A744E-77D6-CD40-B413-54A26D5A18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81590" y="663126"/>
            <a:ext cx="8280000" cy="720000"/>
          </a:xfrm>
          <a:solidFill>
            <a:schemeClr val="accent1"/>
          </a:solidFill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הקניית ידע</a:t>
            </a:r>
            <a:endParaRPr lang="x-none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6C05C46E-F358-4B4C-A5AF-C1EE892CDA45}"/>
              </a:ext>
            </a:extLst>
          </p:cNvPr>
          <p:cNvSpPr/>
          <p:nvPr userDrawn="1"/>
        </p:nvSpPr>
        <p:spPr>
          <a:xfrm rot="16200000">
            <a:off x="11332780" y="835199"/>
            <a:ext cx="176581" cy="176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67496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תרגו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D02076BD-5D7C-FB4F-A698-C5362F42F443}"/>
              </a:ext>
            </a:extLst>
          </p:cNvPr>
          <p:cNvCxnSpPr>
            <a:cxnSpLocks/>
          </p:cNvCxnSpPr>
          <p:nvPr userDrawn="1"/>
        </p:nvCxnSpPr>
        <p:spPr>
          <a:xfrm>
            <a:off x="9092667" y="352323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תרגול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E3919D3-6070-BF4F-BBCA-96749A9742C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575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סיכו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E3919D3-6070-BF4F-BBCA-96749A9742C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מה למדנו היום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מה למדנו היום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810FCD1C-9BFA-FD42-804A-9E5198CD89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5139" b="30975"/>
          <a:stretch/>
        </p:blipFill>
        <p:spPr>
          <a:xfrm>
            <a:off x="0" y="0"/>
            <a:ext cx="12192000" cy="1638096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xmlns="" id="{4C86F48E-655F-694F-BDCD-C6E0758A82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81590" y="663126"/>
            <a:ext cx="8280000" cy="720000"/>
          </a:xfrm>
          <a:solidFill>
            <a:schemeClr val="accent1"/>
          </a:solidFill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סיכום</a:t>
            </a:r>
            <a:endParaRPr lang="x-none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C751472D-38D8-CC45-AB7A-D96BB6EFB903}"/>
              </a:ext>
            </a:extLst>
          </p:cNvPr>
          <p:cNvSpPr/>
          <p:nvPr userDrawn="1"/>
        </p:nvSpPr>
        <p:spPr>
          <a:xfrm rot="16200000">
            <a:off x="11332780" y="835199"/>
            <a:ext cx="176581" cy="176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1191577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משימה באופ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של תמונה 2"/>
          <p:cNvSpPr>
            <a:spLocks noGrp="1"/>
          </p:cNvSpPr>
          <p:nvPr>
            <p:ph type="pic" idx="1" hasCustomPrompt="1"/>
          </p:nvPr>
        </p:nvSpPr>
        <p:spPr>
          <a:xfrm>
            <a:off x="990948" y="1541766"/>
            <a:ext cx="10256245" cy="4519533"/>
          </a:xfrm>
          <a:prstGeom prst="rect">
            <a:avLst/>
          </a:prstGeom>
        </p:spPr>
        <p:txBody>
          <a:bodyPr/>
          <a:lstStyle>
            <a:lvl1pPr marL="0" marR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e-IL" dirty="0"/>
              <a:t>  לחץ כאן להוסיף תמונה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6E2EBC84-43F8-574B-B641-E38F11E343AF}"/>
              </a:ext>
            </a:extLst>
          </p:cNvPr>
          <p:cNvGrpSpPr/>
          <p:nvPr userDrawn="1"/>
        </p:nvGrpSpPr>
        <p:grpSpPr>
          <a:xfrm>
            <a:off x="-2381248" y="158428"/>
            <a:ext cx="14545456" cy="6541144"/>
            <a:chOff x="-2455150" y="146499"/>
            <a:chExt cx="14545456" cy="654114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B5DB5F7D-0835-C146-BC9D-B30515AA8B6A}"/>
                </a:ext>
              </a:extLst>
            </p:cNvPr>
            <p:cNvSpPr/>
            <p:nvPr userDrawn="1"/>
          </p:nvSpPr>
          <p:spPr>
            <a:xfrm>
              <a:off x="11517522" y="146499"/>
              <a:ext cx="503306" cy="50330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C0EA71EF-79A8-3646-BBDE-A1B8320FAEF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2455150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4FFAC583-20CC-AD46-AF43-64CD61DC3D58}"/>
                </a:ext>
              </a:extLst>
            </p:cNvPr>
            <p:cNvGrpSpPr/>
            <p:nvPr userDrawn="1"/>
          </p:nvGrpSpPr>
          <p:grpSpPr>
            <a:xfrm rot="10800000">
              <a:off x="8177063" y="6181317"/>
              <a:ext cx="3913243" cy="506326"/>
              <a:chOff x="358720" y="6187719"/>
              <a:chExt cx="3913243" cy="506326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xmlns="" id="{7FFC6B5D-55D1-324B-B8E3-F96F62F3AA1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65046" y="6434480"/>
                <a:ext cx="3406917" cy="12802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xmlns="" id="{F8AA9893-4A9A-FB4F-BC48-9141DC495FE4}"/>
                  </a:ext>
                </a:extLst>
              </p:cNvPr>
              <p:cNvSpPr/>
              <p:nvPr userDrawn="1"/>
            </p:nvSpPr>
            <p:spPr>
              <a:xfrm rot="16200000">
                <a:off x="358720" y="6187719"/>
                <a:ext cx="506326" cy="50632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1" eaLnBrk="1" latinLnBrk="0" hangingPunct="1"/>
                <a:endParaRPr lang="x-none" dirty="0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xmlns="" id="{5BBF761E-B3AD-8C4C-B469-DEC8A7F1D9C4}"/>
                  </a:ext>
                </a:extLst>
              </p:cNvPr>
              <p:cNvSpPr/>
              <p:nvPr userDrawn="1"/>
            </p:nvSpPr>
            <p:spPr>
              <a:xfrm>
                <a:off x="781297" y="6357132"/>
                <a:ext cx="167498" cy="16749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1" eaLnBrk="1" latinLnBrk="0" hangingPunct="1"/>
                <a:endParaRPr lang="x-none" dirty="0"/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80BB7CC1-E08E-854B-AAC6-1DE02C2A331A}"/>
                </a:ext>
              </a:extLst>
            </p:cNvPr>
            <p:cNvSpPr/>
            <p:nvPr userDrawn="1"/>
          </p:nvSpPr>
          <p:spPr>
            <a:xfrm>
              <a:off x="11646396" y="507951"/>
              <a:ext cx="245558" cy="2455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D6CED5B-1A65-7F4C-8656-A6983C5E17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93" y="661709"/>
            <a:ext cx="10953750" cy="1903413"/>
          </a:xfrm>
        </p:spPr>
        <p:txBody>
          <a:bodyPr>
            <a:noAutofit/>
          </a:bodyPr>
          <a:lstStyle>
            <a:lvl1pPr marL="0" indent="0">
              <a:buNone/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26530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63B52AA-B68F-5F48-BD97-85E1AACA79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2026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dirty="0"/>
              <a:t>לחץ כדי לערוך סגנון כותרת 3</a:t>
            </a:r>
            <a:endParaRPr lang="x-none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434C056-24D3-4D4F-B71D-0A6FFF91C4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49183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endParaRPr lang="x-none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980D92DD-D2C5-574D-9D42-6312801F9656}"/>
              </a:ext>
            </a:extLst>
          </p:cNvPr>
          <p:cNvGrpSpPr/>
          <p:nvPr userDrawn="1"/>
        </p:nvGrpSpPr>
        <p:grpSpPr>
          <a:xfrm>
            <a:off x="10820648" y="6288984"/>
            <a:ext cx="10328539" cy="167498"/>
            <a:chOff x="10668248" y="5893696"/>
            <a:chExt cx="10328539" cy="167498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0EEDDC44-041B-2548-896F-7D3F244033B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751997" y="5977445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912C7192-3B93-954D-8551-A0AB54EA33AF}"/>
                </a:ext>
              </a:extLst>
            </p:cNvPr>
            <p:cNvSpPr/>
            <p:nvPr userDrawn="1"/>
          </p:nvSpPr>
          <p:spPr>
            <a:xfrm>
              <a:off x="10668248" y="5893696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7AFCFFBE-CA3C-4545-A48D-BF28B4BE9510}"/>
              </a:ext>
            </a:extLst>
          </p:cNvPr>
          <p:cNvGrpSpPr/>
          <p:nvPr userDrawn="1"/>
        </p:nvGrpSpPr>
        <p:grpSpPr>
          <a:xfrm>
            <a:off x="358720" y="67014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2CCCA527-9EA3-D945-B442-A5A2AE48F03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995CCE9C-95DF-E348-9022-889DF2969112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1FC30387-F518-A84F-A9D6-7E7AEC6A166E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15" name="Text Placeholder 5">
            <a:extLst>
              <a:ext uri="{FF2B5EF4-FFF2-40B4-BE49-F238E27FC236}">
                <a16:creationId xmlns:a16="http://schemas.microsoft.com/office/drawing/2014/main" xmlns="" id="{80D7566E-F057-DA40-B83B-F46A0CA495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2026" y="2208855"/>
            <a:ext cx="3932237" cy="3652195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buNone/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r>
              <a:rPr lang="he-IL" dirty="0"/>
              <a:t>לחץ להוסיף סגנון טקסט של תבנית בסיס</a:t>
            </a:r>
            <a:endParaRPr lang="x-none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38C0CA59-A86F-8145-9894-676CEF1F61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5847" t="70" b="-72"/>
          <a:stretch/>
        </p:blipFill>
        <p:spPr>
          <a:xfrm>
            <a:off x="11685672" y="0"/>
            <a:ext cx="5063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439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תמונה עם טקסט תחתו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של תמונה 2"/>
          <p:cNvSpPr>
            <a:spLocks noGrp="1"/>
          </p:cNvSpPr>
          <p:nvPr>
            <p:ph type="pic" idx="1" hasCustomPrompt="1"/>
          </p:nvPr>
        </p:nvSpPr>
        <p:spPr>
          <a:xfrm>
            <a:off x="1016000" y="772487"/>
            <a:ext cx="10256245" cy="4519533"/>
          </a:xfrm>
          <a:prstGeom prst="rect">
            <a:avLst/>
          </a:prstGeom>
        </p:spPr>
        <p:txBody>
          <a:bodyPr/>
          <a:lstStyle>
            <a:lvl1pPr marL="0" marR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e-IL" dirty="0"/>
              <a:t>  לחץ כאן להוסיף תמונה</a:t>
            </a:r>
          </a:p>
        </p:txBody>
      </p:sp>
      <p:sp>
        <p:nvSpPr>
          <p:cNvPr id="8" name="כותרת 1"/>
          <p:cNvSpPr>
            <a:spLocks noGrp="1"/>
          </p:cNvSpPr>
          <p:nvPr>
            <p:ph type="ctrTitle" hasCustomPrompt="1"/>
          </p:nvPr>
        </p:nvSpPr>
        <p:spPr>
          <a:xfrm>
            <a:off x="437568" y="5543538"/>
            <a:ext cx="11418770" cy="968519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48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dirty="0"/>
              <a:t>לחץ כדי לערוך סגנון כותרת 2 תחתית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9A71DC45-F5DE-3647-89D7-00EEC394272E}"/>
              </a:ext>
            </a:extLst>
          </p:cNvPr>
          <p:cNvGrpSpPr/>
          <p:nvPr userDrawn="1"/>
        </p:nvGrpSpPr>
        <p:grpSpPr>
          <a:xfrm>
            <a:off x="1336409" y="356936"/>
            <a:ext cx="10550791" cy="506326"/>
            <a:chOff x="1336409" y="356936"/>
            <a:chExt cx="10550791" cy="50632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xmlns="" id="{0251AD8C-F052-0A4D-8544-F35BEF54117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36409" y="573247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FBD9106F-7FCF-814E-B547-22DB88E10AD6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B9B5FED-02E7-474D-B6B7-AF695B5A45B0}"/>
              </a:ext>
            </a:extLst>
          </p:cNvPr>
          <p:cNvSpPr/>
          <p:nvPr userDrawn="1"/>
        </p:nvSpPr>
        <p:spPr>
          <a:xfrm rot="10800000">
            <a:off x="11781523" y="489498"/>
            <a:ext cx="211354" cy="211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972258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השיעור הבא יתחי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17735FA8-E872-6D4B-B736-9D885CF8FF10}"/>
              </a:ext>
            </a:extLst>
          </p:cNvPr>
          <p:cNvSpPr/>
          <p:nvPr userDrawn="1"/>
        </p:nvSpPr>
        <p:spPr>
          <a:xfrm>
            <a:off x="1076345" y="1757556"/>
            <a:ext cx="10039311" cy="3383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3740DB9B-9ABC-1E4F-9E76-DE21BB134995}"/>
              </a:ext>
            </a:extLst>
          </p:cNvPr>
          <p:cNvCxnSpPr>
            <a:cxnSpLocks/>
          </p:cNvCxnSpPr>
          <p:nvPr userDrawn="1"/>
        </p:nvCxnSpPr>
        <p:spPr>
          <a:xfrm>
            <a:off x="865046" y="532257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3AC0021A-4563-F644-839C-3313EE112D9E}"/>
              </a:ext>
            </a:extLst>
          </p:cNvPr>
          <p:cNvSpPr/>
          <p:nvPr userDrawn="1"/>
        </p:nvSpPr>
        <p:spPr>
          <a:xfrm rot="16200000">
            <a:off x="358720" y="285496"/>
            <a:ext cx="506326" cy="5063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3984F002-0837-5347-8BEB-C54BD7228FB1}"/>
              </a:ext>
            </a:extLst>
          </p:cNvPr>
          <p:cNvSpPr/>
          <p:nvPr userDrawn="1"/>
        </p:nvSpPr>
        <p:spPr>
          <a:xfrm>
            <a:off x="781297" y="454909"/>
            <a:ext cx="167498" cy="1674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A27E2A2-BC31-804E-BB02-2D2086ECA9A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37135" y="1720995"/>
            <a:ext cx="8517731" cy="3476060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ts val="8000"/>
              </a:lnSpc>
              <a:buNone/>
              <a:defRPr sz="75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he-IL" dirty="0"/>
              <a:t>השיעור הבא יתחיל בשעה 09:00</a:t>
            </a:r>
            <a:endParaRPr lang="x-none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40473E13-CEF0-6945-8210-1865616E9834}"/>
              </a:ext>
            </a:extLst>
          </p:cNvPr>
          <p:cNvCxnSpPr>
            <a:cxnSpLocks/>
          </p:cNvCxnSpPr>
          <p:nvPr userDrawn="1"/>
        </p:nvCxnSpPr>
        <p:spPr>
          <a:xfrm>
            <a:off x="792994" y="5506727"/>
            <a:ext cx="138588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5893CC5-0B99-AA48-8797-A1AE8B9BB25D}"/>
              </a:ext>
            </a:extLst>
          </p:cNvPr>
          <p:cNvSpPr/>
          <p:nvPr userDrawn="1"/>
        </p:nvSpPr>
        <p:spPr>
          <a:xfrm rot="10800000">
            <a:off x="10905576" y="2286221"/>
            <a:ext cx="420158" cy="42015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FFB79051-D1F8-DB4C-8CE2-B840C1367395}"/>
              </a:ext>
            </a:extLst>
          </p:cNvPr>
          <p:cNvCxnSpPr>
            <a:cxnSpLocks/>
          </p:cNvCxnSpPr>
          <p:nvPr userDrawn="1"/>
        </p:nvCxnSpPr>
        <p:spPr>
          <a:xfrm>
            <a:off x="408495" y="6252973"/>
            <a:ext cx="2815472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AE418D07-B679-C54B-9CD1-5F261DF50C67}"/>
              </a:ext>
            </a:extLst>
          </p:cNvPr>
          <p:cNvCxnSpPr>
            <a:cxnSpLocks/>
          </p:cNvCxnSpPr>
          <p:nvPr userDrawn="1"/>
        </p:nvCxnSpPr>
        <p:spPr>
          <a:xfrm>
            <a:off x="-678730" y="6456415"/>
            <a:ext cx="345536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30861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19FF2F-AD99-8940-B3DB-80EE856E320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r">
              <a:defRPr sz="65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dirty="0"/>
              <a:t>לחץ כדי לערוך סגנון כותרת 1 של תבנית בסיס</a:t>
            </a:r>
            <a:endParaRPr lang="x-non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119D81D-1706-9941-B45F-F0F533FFFF1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dirty="0"/>
              <a:t>לחץ להוסיף סגנון טקסט של תבנית בסיס</a:t>
            </a:r>
            <a:endParaRPr lang="x-none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FDB58097-F302-3649-B2E1-029008F6561C}"/>
              </a:ext>
            </a:extLst>
          </p:cNvPr>
          <p:cNvCxnSpPr>
            <a:cxnSpLocks/>
          </p:cNvCxnSpPr>
          <p:nvPr userDrawn="1"/>
        </p:nvCxnSpPr>
        <p:spPr>
          <a:xfrm>
            <a:off x="-874997" y="6429575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B999AA46-1CB5-874E-9A29-A46F83C4265B}"/>
              </a:ext>
            </a:extLst>
          </p:cNvPr>
          <p:cNvGrpSpPr/>
          <p:nvPr userDrawn="1"/>
        </p:nvGrpSpPr>
        <p:grpSpPr>
          <a:xfrm>
            <a:off x="1313047" y="356936"/>
            <a:ext cx="10574153" cy="506326"/>
            <a:chOff x="1313047" y="356936"/>
            <a:chExt cx="10574153" cy="506326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53E848D2-E902-8E48-8E39-E234837A5A9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13047" y="573247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5CECEF66-2D66-5B47-8C7C-C84EB3E17317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C83E5EA1-0D3D-AF48-B7D6-9CBBB2978A34}"/>
                </a:ext>
              </a:extLst>
            </p:cNvPr>
            <p:cNvSpPr/>
            <p:nvPr userDrawn="1"/>
          </p:nvSpPr>
          <p:spPr>
            <a:xfrm>
              <a:off x="1313047" y="489498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D1C499B5-5ABC-AD4E-8DEE-B3E41AD11667}"/>
              </a:ext>
            </a:extLst>
          </p:cNvPr>
          <p:cNvGrpSpPr/>
          <p:nvPr userDrawn="1"/>
        </p:nvGrpSpPr>
        <p:grpSpPr>
          <a:xfrm>
            <a:off x="7685986" y="6410721"/>
            <a:ext cx="4506014" cy="481337"/>
            <a:chOff x="5231876" y="2677211"/>
            <a:chExt cx="4506014" cy="48133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8F7E6D63-6B3C-C547-8E28-4EDC165F5AD7}"/>
                </a:ext>
              </a:extLst>
            </p:cNvPr>
            <p:cNvSpPr/>
            <p:nvPr userDrawn="1"/>
          </p:nvSpPr>
          <p:spPr>
            <a:xfrm>
              <a:off x="5231876" y="2902420"/>
              <a:ext cx="4116884" cy="2561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EB5C1F07-896D-A04A-BB42-4C33B5448FED}"/>
                </a:ext>
              </a:extLst>
            </p:cNvPr>
            <p:cNvSpPr/>
            <p:nvPr userDrawn="1"/>
          </p:nvSpPr>
          <p:spPr>
            <a:xfrm>
              <a:off x="5937332" y="2677211"/>
              <a:ext cx="3800558" cy="2252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</p:grpSp>
    </p:spTree>
    <p:extLst>
      <p:ext uri="{BB962C8B-B14F-4D97-AF65-F5344CB8AC3E}">
        <p14:creationId xmlns:p14="http://schemas.microsoft.com/office/powerpoint/2010/main" val="12267943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תמ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של תמונה 2"/>
          <p:cNvSpPr>
            <a:spLocks noGrp="1"/>
          </p:cNvSpPr>
          <p:nvPr>
            <p:ph type="pic" idx="1" hasCustomPrompt="1"/>
          </p:nvPr>
        </p:nvSpPr>
        <p:spPr>
          <a:xfrm>
            <a:off x="721035" y="901758"/>
            <a:ext cx="10586646" cy="5681719"/>
          </a:xfrm>
          <a:prstGeom prst="rect">
            <a:avLst/>
          </a:prstGeom>
        </p:spPr>
        <p:txBody>
          <a:bodyPr/>
          <a:lstStyle>
            <a:lvl1pPr marL="0" marR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e-IL" dirty="0"/>
              <a:t>  לחץ כאן להוסיף תמונה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F11EE242-3A2B-9B46-87B2-AC191ECB6960}"/>
              </a:ext>
            </a:extLst>
          </p:cNvPr>
          <p:cNvGrpSpPr/>
          <p:nvPr userDrawn="1"/>
        </p:nvGrpSpPr>
        <p:grpSpPr>
          <a:xfrm>
            <a:off x="781297" y="356936"/>
            <a:ext cx="11105903" cy="506326"/>
            <a:chOff x="781297" y="356936"/>
            <a:chExt cx="11105903" cy="506326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xmlns="" id="{C0C7E103-ACCC-DA43-9E9D-6FB906FA4F2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573247"/>
              <a:ext cx="10769491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54E9F80F-CF67-664D-B4F4-0CA7DCACB628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B1FEACB6-175B-044B-8C0D-3451E638ABE1}"/>
                </a:ext>
              </a:extLst>
            </p:cNvPr>
            <p:cNvSpPr/>
            <p:nvPr userDrawn="1"/>
          </p:nvSpPr>
          <p:spPr>
            <a:xfrm>
              <a:off x="781297" y="489498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DFC3CB68-EE0C-7E46-A86B-DBBE43BD0866}"/>
              </a:ext>
            </a:extLst>
          </p:cNvPr>
          <p:cNvGrpSpPr/>
          <p:nvPr userDrawn="1"/>
        </p:nvGrpSpPr>
        <p:grpSpPr>
          <a:xfrm>
            <a:off x="-8156196" y="6042094"/>
            <a:ext cx="10328539" cy="167498"/>
            <a:chOff x="10668248" y="5893696"/>
            <a:chExt cx="10328539" cy="167498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xmlns="" id="{128185FB-96F6-194C-96FC-5664DB14E13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751997" y="5977445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81E94E79-9670-0743-916C-74F7BDE1C276}"/>
                </a:ext>
              </a:extLst>
            </p:cNvPr>
            <p:cNvSpPr/>
            <p:nvPr userDrawn="1"/>
          </p:nvSpPr>
          <p:spPr>
            <a:xfrm>
              <a:off x="10668248" y="5893696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EEAD82FA-6CD0-454D-9BDB-225121E5526F}"/>
              </a:ext>
            </a:extLst>
          </p:cNvPr>
          <p:cNvSpPr/>
          <p:nvPr userDrawn="1"/>
        </p:nvSpPr>
        <p:spPr>
          <a:xfrm rot="10800000">
            <a:off x="11513458" y="721339"/>
            <a:ext cx="235719" cy="23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4333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ראשי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A8E8959C-707A-374D-A37D-F0431F277F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-7354566" y="2026507"/>
            <a:ext cx="5045676" cy="5028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18B22E21-BB18-2544-AECC-B480F0F96A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12947248" y="-3969273"/>
            <a:ext cx="5045676" cy="502891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3E25FC14-1447-894C-9B3F-3393E44578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12700"/>
            <a:ext cx="12192000" cy="68580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CB555B5A-6A6C-3E4C-ADAE-778B7D2D0359}"/>
              </a:ext>
            </a:extLst>
          </p:cNvPr>
          <p:cNvSpPr/>
          <p:nvPr userDrawn="1"/>
        </p:nvSpPr>
        <p:spPr>
          <a:xfrm>
            <a:off x="2090531" y="2902421"/>
            <a:ext cx="8636822" cy="12179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6C9C108D-DF17-D94D-B478-B1D39585A5A5}"/>
              </a:ext>
            </a:extLst>
          </p:cNvPr>
          <p:cNvSpPr/>
          <p:nvPr userDrawn="1"/>
        </p:nvSpPr>
        <p:spPr>
          <a:xfrm>
            <a:off x="5098472" y="1831503"/>
            <a:ext cx="5884533" cy="1070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483E9F71-40EC-904A-998B-27EBBD81B7D8}"/>
              </a:ext>
            </a:extLst>
          </p:cNvPr>
          <p:cNvCxnSpPr>
            <a:cxnSpLocks/>
          </p:cNvCxnSpPr>
          <p:nvPr userDrawn="1"/>
        </p:nvCxnSpPr>
        <p:spPr>
          <a:xfrm>
            <a:off x="7156173" y="1639956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D1DA4F9E-AC5E-4E44-B0D3-AD506CC1F2FB}"/>
              </a:ext>
            </a:extLst>
          </p:cNvPr>
          <p:cNvSpPr/>
          <p:nvPr userDrawn="1"/>
        </p:nvSpPr>
        <p:spPr>
          <a:xfrm rot="16200000">
            <a:off x="10880058" y="2083803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F4CCDBE2-FBDE-6C46-8010-3BEB4D38025B}"/>
              </a:ext>
            </a:extLst>
          </p:cNvPr>
          <p:cNvCxnSpPr>
            <a:cxnSpLocks/>
          </p:cNvCxnSpPr>
          <p:nvPr userDrawn="1"/>
        </p:nvCxnSpPr>
        <p:spPr>
          <a:xfrm>
            <a:off x="2090531" y="4989650"/>
            <a:ext cx="5065642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8">
            <a:extLst>
              <a:ext uri="{FF2B5EF4-FFF2-40B4-BE49-F238E27FC236}">
                <a16:creationId xmlns:a16="http://schemas.microsoft.com/office/drawing/2014/main" xmlns="" id="{81A4514E-A493-F241-AC14-15585885E0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65199" y="3025258"/>
            <a:ext cx="7816850" cy="1067468"/>
          </a:xfrm>
        </p:spPr>
        <p:txBody>
          <a:bodyPr>
            <a:normAutofit/>
          </a:bodyPr>
          <a:lstStyle>
            <a:lvl1pPr marL="0" indent="0">
              <a:buNone/>
              <a:defRPr sz="6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שיעור חשבון לכיתה א</a:t>
            </a:r>
            <a:endParaRPr lang="x-none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3722B399-0C27-314C-A9E5-A4C6E23B0F40}"/>
              </a:ext>
            </a:extLst>
          </p:cNvPr>
          <p:cNvGrpSpPr/>
          <p:nvPr userDrawn="1"/>
        </p:nvGrpSpPr>
        <p:grpSpPr>
          <a:xfrm>
            <a:off x="-110840" y="110839"/>
            <a:ext cx="1530097" cy="1525930"/>
            <a:chOff x="8374611" y="4283110"/>
            <a:chExt cx="2300578" cy="2294314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xmlns="" id="{357199CA-CF9F-2040-A14F-9134F717DA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2938"/>
            <a:stretch/>
          </p:blipFill>
          <p:spPr>
            <a:xfrm>
              <a:off x="8873684" y="4283110"/>
              <a:ext cx="1227785" cy="1519621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65A931FB-F43D-E449-8EC5-C53927BF0CA6}"/>
                </a:ext>
              </a:extLst>
            </p:cNvPr>
            <p:cNvSpPr/>
            <p:nvPr/>
          </p:nvSpPr>
          <p:spPr>
            <a:xfrm>
              <a:off x="8374611" y="5883287"/>
              <a:ext cx="2300578" cy="694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מדינת ישראל</a:t>
              </a:r>
            </a:p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משרד החינוך</a:t>
              </a: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9A49B985-D8AE-614D-A6BB-C3608106238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32187" y="886221"/>
            <a:ext cx="9150178" cy="2791691"/>
          </a:xfrm>
          <a:prstGeom prst="rect">
            <a:avLst/>
          </a:prstGeom>
        </p:spPr>
      </p:pic>
      <p:sp>
        <p:nvSpPr>
          <p:cNvPr id="34" name="Text Placeholder 3">
            <a:extLst>
              <a:ext uri="{FF2B5EF4-FFF2-40B4-BE49-F238E27FC236}">
                <a16:creationId xmlns:a16="http://schemas.microsoft.com/office/drawing/2014/main" xmlns="" id="{881B4E06-64FF-B845-9777-320E6F126B1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30833" y="4419771"/>
            <a:ext cx="6411268" cy="649357"/>
          </a:xfrm>
        </p:spPr>
        <p:txBody>
          <a:bodyPr>
            <a:normAutofit/>
          </a:bodyPr>
          <a:lstStyle>
            <a:lvl1pPr marL="0" indent="0" algn="l" rtl="1">
              <a:buNone/>
              <a:defRPr lang="x-none" sz="3200" b="0" i="0" kern="120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he-IL" dirty="0"/>
              <a:t>נושא השיעור: הרחבת שברים</a:t>
            </a:r>
            <a:endParaRPr lang="x-none" dirty="0"/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xmlns="" id="{BA5F5BE6-034E-F841-A2F4-1C5B1EEE6E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6891" y="6148563"/>
            <a:ext cx="5099050" cy="560533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he-IL" dirty="0"/>
              <a:t>עם המורה: דנית כהן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231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כותרת ראשי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A8E8959C-707A-374D-A37D-F0431F277F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-7354566" y="2026507"/>
            <a:ext cx="5045676" cy="5028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18B22E21-BB18-2544-AECC-B480F0F96A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12947248" y="-3969273"/>
            <a:ext cx="5045676" cy="502891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5A307165-DA22-2E48-AE86-B78F4110AE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3613B3B1-726C-944F-8CAD-1F3AF7A7034B}"/>
              </a:ext>
            </a:extLst>
          </p:cNvPr>
          <p:cNvCxnSpPr>
            <a:cxnSpLocks/>
          </p:cNvCxnSpPr>
          <p:nvPr userDrawn="1"/>
        </p:nvCxnSpPr>
        <p:spPr>
          <a:xfrm>
            <a:off x="7156173" y="1639956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20F5DAFE-647E-5C47-B77A-42DA94152FF1}"/>
              </a:ext>
            </a:extLst>
          </p:cNvPr>
          <p:cNvSpPr/>
          <p:nvPr userDrawn="1"/>
        </p:nvSpPr>
        <p:spPr>
          <a:xfrm rot="16200000">
            <a:off x="7721222" y="1537008"/>
            <a:ext cx="205896" cy="2058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7F22374B-CE66-F844-8273-BE66100E5DC3}"/>
              </a:ext>
            </a:extLst>
          </p:cNvPr>
          <p:cNvCxnSpPr>
            <a:cxnSpLocks/>
          </p:cNvCxnSpPr>
          <p:nvPr userDrawn="1"/>
        </p:nvCxnSpPr>
        <p:spPr>
          <a:xfrm>
            <a:off x="4093266" y="4984979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838A16B6-C317-B44B-A5BB-C2442F733613}"/>
              </a:ext>
            </a:extLst>
          </p:cNvPr>
          <p:cNvCxnSpPr>
            <a:cxnSpLocks/>
          </p:cNvCxnSpPr>
          <p:nvPr userDrawn="1"/>
        </p:nvCxnSpPr>
        <p:spPr>
          <a:xfrm>
            <a:off x="4093266" y="2035982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30160307-BF93-B642-B885-52C1AEE617F6}"/>
              </a:ext>
            </a:extLst>
          </p:cNvPr>
          <p:cNvGrpSpPr/>
          <p:nvPr userDrawn="1"/>
        </p:nvGrpSpPr>
        <p:grpSpPr>
          <a:xfrm>
            <a:off x="-110840" y="110839"/>
            <a:ext cx="1530097" cy="1525930"/>
            <a:chOff x="8374611" y="4283110"/>
            <a:chExt cx="2300578" cy="2294314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xmlns="" id="{F98B7E2E-690A-B74F-A361-DB3C1398C2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2938"/>
            <a:stretch/>
          </p:blipFill>
          <p:spPr>
            <a:xfrm>
              <a:off x="8873684" y="4283110"/>
              <a:ext cx="1227785" cy="1519621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23D367D3-E2A8-4A4A-953D-E858CA461A7D}"/>
                </a:ext>
              </a:extLst>
            </p:cNvPr>
            <p:cNvSpPr/>
            <p:nvPr/>
          </p:nvSpPr>
          <p:spPr>
            <a:xfrm>
              <a:off x="8374611" y="5883287"/>
              <a:ext cx="2300578" cy="694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מדינת ישראל</a:t>
              </a:r>
            </a:p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משרד החינוך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CCF59D4F-A27F-1C45-8148-635F8893C9C9}"/>
              </a:ext>
            </a:extLst>
          </p:cNvPr>
          <p:cNvSpPr txBox="1"/>
          <p:nvPr userDrawn="1"/>
        </p:nvSpPr>
        <p:spPr>
          <a:xfrm>
            <a:off x="2210656" y="2447258"/>
            <a:ext cx="7770689" cy="1963485"/>
          </a:xfrm>
          <a:prstGeom prst="rect">
            <a:avLst/>
          </a:prstGeom>
          <a:solidFill>
            <a:schemeClr val="accent1"/>
          </a:solidFill>
        </p:spPr>
        <p:txBody>
          <a:bodyPr wrap="square" lIns="251999" tIns="251999" rIns="251999" bIns="251999" rtlCol="0" anchor="ctr">
            <a:spAutoFit/>
          </a:bodyPr>
          <a:lstStyle/>
          <a:p>
            <a:pPr marL="0" algn="ctr" defTabSz="914400" rtl="1" eaLnBrk="1" latinLnBrk="0" hangingPunct="1">
              <a:lnSpc>
                <a:spcPts val="6000"/>
              </a:lnSpc>
            </a:pPr>
            <a:r>
              <a:rPr lang="he-IL" sz="6600" dirty="0">
                <a:solidFill>
                  <a:schemeClr val="bg1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תודה שצפיתם בשידור</a:t>
            </a:r>
          </a:p>
          <a:p>
            <a:pPr marL="0" algn="ctr" defTabSz="914400" rtl="1" eaLnBrk="1" latinLnBrk="0" hangingPunct="1">
              <a:lnSpc>
                <a:spcPts val="6000"/>
              </a:lnSpc>
            </a:pPr>
            <a:r>
              <a:rPr lang="he-IL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הופק עבור משרד החינוך ע״י מטח</a:t>
            </a:r>
            <a:endParaRPr lang="x-none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730459D7-20E2-3642-98A9-F8CB285E36CD}"/>
              </a:ext>
            </a:extLst>
          </p:cNvPr>
          <p:cNvSpPr/>
          <p:nvPr userDrawn="1"/>
        </p:nvSpPr>
        <p:spPr>
          <a:xfrm>
            <a:off x="6692900" y="4828833"/>
            <a:ext cx="342900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247E01A-4A09-7641-BB58-BBF9194A53AE}"/>
              </a:ext>
            </a:extLst>
          </p:cNvPr>
          <p:cNvSpPr/>
          <p:nvPr userDrawn="1"/>
        </p:nvSpPr>
        <p:spPr>
          <a:xfrm>
            <a:off x="2431342" y="2371058"/>
            <a:ext cx="152400" cy="152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9C4295D9-D842-7B4A-8FAF-A7CB7DC8D8DD}"/>
              </a:ext>
            </a:extLst>
          </p:cNvPr>
          <p:cNvSpPr/>
          <p:nvPr userDrawn="1"/>
        </p:nvSpPr>
        <p:spPr>
          <a:xfrm>
            <a:off x="9905144" y="4005877"/>
            <a:ext cx="152400" cy="152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F1286E97-B4B5-7A44-BA99-EFC8C200D63F}"/>
              </a:ext>
            </a:extLst>
          </p:cNvPr>
          <p:cNvSpPr txBox="1"/>
          <p:nvPr userDrawn="1"/>
        </p:nvSpPr>
        <p:spPr>
          <a:xfrm>
            <a:off x="3870376" y="6424726"/>
            <a:ext cx="44512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shutterstock</a:t>
            </a:r>
            <a: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/com</a:t>
            </a:r>
            <a:r>
              <a:rPr lang="he-IL" sz="1500" dirty="0">
                <a:solidFill>
                  <a:schemeClr val="bg1"/>
                </a:solidFill>
                <a:latin typeface="Arial" panose="020B0604020202020204" pitchFamily="34" charset="0"/>
                <a:cs typeface="+mn-cs"/>
              </a:rPr>
              <a:t> איורים: </a:t>
            </a:r>
            <a:endParaRPr lang="x-none" sz="1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741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מה נלמד היו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B6FAD2F-8484-6F41-A7DB-68F52EBF05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046" y="376561"/>
            <a:ext cx="10515600" cy="1325563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מה נלמד היום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740BC21-AC41-C940-AECD-AA7CACFED78F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Clr>
                <a:schemeClr val="accent2"/>
              </a:buCl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טקסט עם בולט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BF17BF2D-5C56-2347-98A3-34A4F9603254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xmlns="" id="{9AEDD64D-1669-CC4D-A40D-F4C1654A152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71EEFE9A-A5D8-E143-B1EA-0A48F46D9FBA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28E9E340-F138-444F-A3A8-C621C8A24CE1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BD763B7A-9108-A148-9406-56F54986D02B}"/>
              </a:ext>
            </a:extLst>
          </p:cNvPr>
          <p:cNvGrpSpPr/>
          <p:nvPr userDrawn="1"/>
        </p:nvGrpSpPr>
        <p:grpSpPr>
          <a:xfrm rot="10800000">
            <a:off x="8177063" y="10623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CF173E8D-1DC7-EA46-A2CF-77F707D4A43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C61244C7-240F-A94A-B142-2E9C0513EF6E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D1914BA5-ACCC-6D44-863F-9400125B1812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</p:grpSp>
    </p:spTree>
    <p:extLst>
      <p:ext uri="{BB962C8B-B14F-4D97-AF65-F5344CB8AC3E}">
        <p14:creationId xmlns:p14="http://schemas.microsoft.com/office/powerpoint/2010/main" val="2642282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מה להביא לשיעור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DD53EEE-2C1E-B542-8225-9153493AC8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dirty="0"/>
              <a:t>מה להביא לשיעור?</a:t>
            </a:r>
            <a:endParaRPr lang="x-non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A3C51F2-91FC-CF4D-8D50-E0D4C4B121D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1741679"/>
            <a:ext cx="5157787" cy="3684588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טקסט עם בולט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59B1B37A-1CA3-A240-A716-DD9A47540CB3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1741679"/>
            <a:ext cx="5183188" cy="3684588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טקסט עם בולט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7430CA40-3AE6-8C40-B628-3B8B63BD0A0E}"/>
              </a:ext>
            </a:extLst>
          </p:cNvPr>
          <p:cNvGrpSpPr/>
          <p:nvPr userDrawn="1"/>
        </p:nvGrpSpPr>
        <p:grpSpPr>
          <a:xfrm>
            <a:off x="1785665" y="181572"/>
            <a:ext cx="10244790" cy="506326"/>
            <a:chOff x="1748087" y="356936"/>
            <a:chExt cx="10244790" cy="50632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DB534642-3CB6-A445-AA80-E1A2A04DB33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48087" y="573247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27F0647F-5897-294F-87FC-777F34105B01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BBCB72AB-9511-E340-859E-BC49A5D471A5}"/>
              </a:ext>
            </a:extLst>
          </p:cNvPr>
          <p:cNvSpPr/>
          <p:nvPr userDrawn="1"/>
        </p:nvSpPr>
        <p:spPr>
          <a:xfrm rot="10800000">
            <a:off x="11819101" y="314134"/>
            <a:ext cx="211354" cy="211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12206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הקניית יד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F3D0ADF1-D847-284D-AE47-771521E2B2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244" b="63870"/>
          <a:stretch/>
        </p:blipFill>
        <p:spPr>
          <a:xfrm>
            <a:off x="0" y="0"/>
            <a:ext cx="12192000" cy="163809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81590" y="663126"/>
            <a:ext cx="8280000" cy="720000"/>
          </a:xfrm>
          <a:solidFill>
            <a:schemeClr val="accent1"/>
          </a:solidFill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הקניית ידע</a:t>
            </a:r>
            <a:endParaRPr lang="x-non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35BD9B8B-E13B-EB49-B17F-97A61BE20F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71638" y="1928813"/>
            <a:ext cx="9572625" cy="3844925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r>
              <a:rPr lang="he-IL" dirty="0"/>
              <a:t>לחץ להוסיף סגנון טקסט גדול של תבנית בסיס</a:t>
            </a:r>
            <a:endParaRPr lang="x-none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DF19C3E0-9540-994D-9F88-1AA758EA24E6}"/>
              </a:ext>
            </a:extLst>
          </p:cNvPr>
          <p:cNvSpPr/>
          <p:nvPr userDrawn="1"/>
        </p:nvSpPr>
        <p:spPr>
          <a:xfrm rot="16200000">
            <a:off x="11332780" y="835199"/>
            <a:ext cx="176581" cy="176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757313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תרגו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D02076BD-5D7C-FB4F-A698-C5362F42F443}"/>
              </a:ext>
            </a:extLst>
          </p:cNvPr>
          <p:cNvCxnSpPr>
            <a:cxnSpLocks/>
          </p:cNvCxnSpPr>
          <p:nvPr userDrawn="1"/>
        </p:nvCxnSpPr>
        <p:spPr>
          <a:xfrm>
            <a:off x="9092667" y="352323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CC66965-9479-AB40-A1AD-3AFCE0BDB4B6}"/>
              </a:ext>
            </a:extLst>
          </p:cNvPr>
          <p:cNvSpPr/>
          <p:nvPr userDrawn="1"/>
        </p:nvSpPr>
        <p:spPr>
          <a:xfrm rot="16200000">
            <a:off x="8989719" y="249375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תרגול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E3919D3-6070-BF4F-BBCA-96749A9742C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ts val="31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lang="en-US" sz="2800" b="0" i="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marL="228600" marR="0" lvl="0" indent="-228600" algn="r" defTabSz="914400" rtl="1" eaLnBrk="1" fontAlgn="auto" latinLnBrk="0" hangingPunct="1">
              <a:lnSpc>
                <a:spcPts val="31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ts val="31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ts val="31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503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מצגת מלאה בתרגו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DD53EEE-2C1E-B542-8225-9153493AC8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dirty="0"/>
              <a:t>המשך תרגול</a:t>
            </a: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9D2555F-AC29-CF40-A900-4B11F74D3B6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dirty="0"/>
              <a:t>לחץ כדי לערוך סגנון כותרת 3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A3C51F2-91FC-CF4D-8D50-E0D4C4B121D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2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עם בולט של תבנית בסיס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A3758F3-DA41-7043-A36A-300D6DD6B73C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dirty="0"/>
              <a:t>לחץ כדי לערוך סגנון כותרת 3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59B1B37A-1CA3-A240-A716-DD9A47540CB3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2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עם בולט של תבנית בסיס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7430CA40-3AE6-8C40-B628-3B8B63BD0A0E}"/>
              </a:ext>
            </a:extLst>
          </p:cNvPr>
          <p:cNvGrpSpPr/>
          <p:nvPr userDrawn="1"/>
        </p:nvGrpSpPr>
        <p:grpSpPr>
          <a:xfrm>
            <a:off x="1489765" y="181572"/>
            <a:ext cx="10435013" cy="506326"/>
            <a:chOff x="1452187" y="356936"/>
            <a:chExt cx="10435013" cy="50632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DB534642-3CB6-A445-AA80-E1A2A04DB33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52187" y="573247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27F0647F-5897-294F-87FC-777F34105B01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BBCB72AB-9511-E340-859E-BC49A5D471A5}"/>
              </a:ext>
            </a:extLst>
          </p:cNvPr>
          <p:cNvSpPr/>
          <p:nvPr userDrawn="1"/>
        </p:nvSpPr>
        <p:spPr>
          <a:xfrm rot="10800000">
            <a:off x="11819101" y="314134"/>
            <a:ext cx="211354" cy="211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43225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פתרו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D02076BD-5D7C-FB4F-A698-C5362F42F443}"/>
              </a:ext>
            </a:extLst>
          </p:cNvPr>
          <p:cNvCxnSpPr>
            <a:cxnSpLocks/>
          </p:cNvCxnSpPr>
          <p:nvPr userDrawn="1"/>
        </p:nvCxnSpPr>
        <p:spPr>
          <a:xfrm>
            <a:off x="9092667" y="352323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CC66965-9479-AB40-A1AD-3AFCE0BDB4B6}"/>
              </a:ext>
            </a:extLst>
          </p:cNvPr>
          <p:cNvSpPr/>
          <p:nvPr userDrawn="1"/>
        </p:nvSpPr>
        <p:spPr>
          <a:xfrm rot="16200000">
            <a:off x="8989719" y="249375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פתרון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E3919D3-6070-BF4F-BBCA-96749A9742C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654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EE68C25B-25BC-3D44-BF1A-D4FCCE68B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dirty="0"/>
              <a:t>כותרת</a:t>
            </a: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E74985F-A51E-924E-9310-276896888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140060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  <p:sldLayoutId id="2147483650" r:id="rId4"/>
    <p:sldLayoutId id="2147483653" r:id="rId5"/>
    <p:sldLayoutId id="2147483666" r:id="rId6"/>
    <p:sldLayoutId id="2147483652" r:id="rId7"/>
    <p:sldLayoutId id="2147483667" r:id="rId8"/>
    <p:sldLayoutId id="2147483669" r:id="rId9"/>
    <p:sldLayoutId id="2147483670" r:id="rId10"/>
    <p:sldLayoutId id="2147483671" r:id="rId11"/>
    <p:sldLayoutId id="2147483668" r:id="rId12"/>
    <p:sldLayoutId id="2147483665" r:id="rId13"/>
    <p:sldLayoutId id="2147483657" r:id="rId14"/>
    <p:sldLayoutId id="2147483664" r:id="rId15"/>
    <p:sldLayoutId id="2147483661" r:id="rId16"/>
    <p:sldLayoutId id="2147483649" r:id="rId17"/>
    <p:sldLayoutId id="2147483663" r:id="rId18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Calibri" panose="020F0502020204030204" pitchFamily="34" charset="0"/>
          <a:ea typeface="Open Sans" panose="020B0606030504020204" pitchFamily="34" charset="0"/>
          <a:cs typeface="Calibri" panose="020F0502020204030204" pitchFamily="34" charset="0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Open Sans Hebrew" pitchFamily="2" charset="-79"/>
          <a:ea typeface="+mn-ea"/>
          <a:cs typeface="Open Sans Hebrew" pitchFamily="2" charset="-79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Open Sans Hebrew" pitchFamily="2" charset="-79"/>
          <a:ea typeface="+mn-ea"/>
          <a:cs typeface="Open Sans Hebrew" pitchFamily="2" charset="-79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Open Sans Hebrew" pitchFamily="2" charset="-79"/>
          <a:ea typeface="+mn-ea"/>
          <a:cs typeface="Open Sans Hebrew" pitchFamily="2" charset="-79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Open Sans Hebrew" pitchFamily="2" charset="-79"/>
          <a:ea typeface="+mn-ea"/>
          <a:cs typeface="Open Sans Hebrew" pitchFamily="2" charset="-79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Open Sans Hebrew" pitchFamily="2" charset="-79"/>
          <a:ea typeface="+mn-ea"/>
          <a:cs typeface="Open Sans Hebrew" pitchFamily="2" charset="-79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7083" userDrawn="1">
          <p15:clr>
            <a:srgbClr val="F26B43"/>
          </p15:clr>
        </p15:guide>
        <p15:guide id="2" orient="horz" pos="75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4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5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EA8353E3-2652-3F44-939F-0BCFCA29D2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ar-SA" dirty="0"/>
              <a:t>درس رياضيّات </a:t>
            </a:r>
            <a:r>
              <a:rPr lang="ar-SA" dirty="0" smtClean="0"/>
              <a:t>للصفّ الرابع</a:t>
            </a:r>
            <a:endParaRPr lang="x-none" dirty="0"/>
          </a:p>
          <a:p>
            <a:endParaRPr lang="x-none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xmlns="" id="{E2ECD639-8970-3D4B-AC28-B74B56B940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30833" y="4419771"/>
            <a:ext cx="5147207" cy="649357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ar-SA" dirty="0"/>
              <a:t>موضوع الدرس</a:t>
            </a:r>
            <a:r>
              <a:rPr lang="he-IL" dirty="0" smtClean="0"/>
              <a:t>: </a:t>
            </a:r>
            <a:r>
              <a:rPr lang="ar-SA" dirty="0" smtClean="0"/>
              <a:t>الصندوق – متوازي </a:t>
            </a:r>
            <a:r>
              <a:rPr lang="ar-SA" dirty="0" err="1" smtClean="0"/>
              <a:t>المسطيلات</a:t>
            </a:r>
            <a:r>
              <a:rPr lang="ar-SA" dirty="0" smtClean="0"/>
              <a:t> </a:t>
            </a:r>
            <a:endParaRPr lang="x-non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F316A64C-005C-F64F-B02E-13F57DD4C7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6890" y="6148563"/>
            <a:ext cx="11363629" cy="560533"/>
          </a:xfrm>
        </p:spPr>
        <p:txBody>
          <a:bodyPr/>
          <a:lstStyle/>
          <a:p>
            <a:pPr algn="r"/>
            <a:r>
              <a:rPr lang="ar-SA" dirty="0"/>
              <a:t>الرجاء تزوّدوا بـ </a:t>
            </a:r>
            <a:r>
              <a:rPr lang="he-IL" dirty="0"/>
              <a:t>_____________________</a:t>
            </a:r>
            <a:endParaRPr lang="x-none" dirty="0"/>
          </a:p>
        </p:txBody>
      </p:sp>
      <p:pic>
        <p:nvPicPr>
          <p:cNvPr id="148" name="Picture 147">
            <a:extLst>
              <a:ext uri="{FF2B5EF4-FFF2-40B4-BE49-F238E27FC236}">
                <a16:creationId xmlns:a16="http://schemas.microsoft.com/office/drawing/2014/main" xmlns="" id="{F813B7AB-6F21-3441-8779-6DAF0C6E35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894709">
            <a:off x="3733675" y="632278"/>
            <a:ext cx="658648" cy="2212383"/>
          </a:xfrm>
          <a:prstGeom prst="rect">
            <a:avLst/>
          </a:prstGeom>
        </p:spPr>
      </p:pic>
      <p:sp>
        <p:nvSpPr>
          <p:cNvPr id="6" name="Text Placeholder 17">
            <a:extLst>
              <a:ext uri="{FF2B5EF4-FFF2-40B4-BE49-F238E27FC236}">
                <a16:creationId xmlns:a16="http://schemas.microsoft.com/office/drawing/2014/main" xmlns="" id="{E2ECD639-8970-3D4B-AC28-B74B56B9409F}"/>
              </a:ext>
            </a:extLst>
          </p:cNvPr>
          <p:cNvSpPr txBox="1">
            <a:spLocks/>
          </p:cNvSpPr>
          <p:nvPr/>
        </p:nvSpPr>
        <p:spPr>
          <a:xfrm>
            <a:off x="2030833" y="5069128"/>
            <a:ext cx="5147207" cy="649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1" eaLnBrk="1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 typeface="+mj-lt"/>
              <a:buNone/>
              <a:defRPr lang="x-none" sz="3200" b="0" i="0" kern="120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800100" indent="-342900" algn="r" defTabSz="914400" rtl="1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SA" dirty="0"/>
              <a:t>مع المعلّم/ ة</a:t>
            </a:r>
            <a:r>
              <a:rPr lang="he-IL" dirty="0" smtClean="0"/>
              <a:t>: </a:t>
            </a:r>
            <a:r>
              <a:rPr lang="ar-SA" dirty="0" smtClean="0"/>
              <a:t>د. يوسف </a:t>
            </a:r>
            <a:r>
              <a:rPr lang="ar-SA" dirty="0" err="1" smtClean="0"/>
              <a:t>حموده</a:t>
            </a:r>
            <a:r>
              <a:rPr lang="ar-SA" dirty="0" smtClean="0"/>
              <a:t> </a:t>
            </a:r>
            <a:endParaRPr lang="he-IL" dirty="0"/>
          </a:p>
        </p:txBody>
      </p:sp>
      <p:sp>
        <p:nvSpPr>
          <p:cNvPr id="2" name="מלבן 1">
            <a:extLst>
              <a:ext uri="{FF2B5EF4-FFF2-40B4-BE49-F238E27FC236}">
                <a16:creationId xmlns:a16="http://schemas.microsoft.com/office/drawing/2014/main" xmlns="" id="{FD2F8C93-3FB3-4534-9C4B-BEBB9949F13D}"/>
              </a:ext>
            </a:extLst>
          </p:cNvPr>
          <p:cNvSpPr/>
          <p:nvPr/>
        </p:nvSpPr>
        <p:spPr>
          <a:xfrm>
            <a:off x="5462337" y="2129589"/>
            <a:ext cx="5197642" cy="5605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B851607-E157-47CE-860B-77E0A93DD1B8}"/>
              </a:ext>
            </a:extLst>
          </p:cNvPr>
          <p:cNvSpPr txBox="1"/>
          <p:nvPr/>
        </p:nvSpPr>
        <p:spPr>
          <a:xfrm>
            <a:off x="5811854" y="1979222"/>
            <a:ext cx="4498607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AE" sz="4800" dirty="0">
                <a:solidFill>
                  <a:schemeClr val="bg1"/>
                </a:solidFill>
              </a:rPr>
              <a:t>منظومة بثّ قُطريّة</a:t>
            </a:r>
            <a:endParaRPr lang="he-IL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95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DE97AA63-1A63-0247-B9BE-332BC3D6F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التدرّب</a:t>
            </a:r>
            <a:endParaRPr lang="x-non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A588034-4928-5C48-B07A-C49A1C8E1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5807" y="0"/>
            <a:ext cx="2288013" cy="297375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8B1AB924-977B-C94D-87F0-9032B541A3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18461" y="5942694"/>
            <a:ext cx="1047545" cy="5501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07541" y="4363770"/>
            <a:ext cx="337101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endParaRPr lang="he-IL" sz="3200" dirty="0"/>
          </a:p>
        </p:txBody>
      </p:sp>
      <p:sp>
        <p:nvSpPr>
          <p:cNvPr id="2" name="מלבן 1"/>
          <p:cNvSpPr/>
          <p:nvPr/>
        </p:nvSpPr>
        <p:spPr>
          <a:xfrm>
            <a:off x="3956364" y="1012308"/>
            <a:ext cx="41555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SA" sz="4000" dirty="0"/>
              <a:t>بحث فروش المكعب </a:t>
            </a:r>
            <a:endParaRPr lang="he-IL" sz="4000" dirty="0"/>
          </a:p>
        </p:txBody>
      </p:sp>
      <p:sp>
        <p:nvSpPr>
          <p:cNvPr id="15" name="מציין מיקום תוכן 2"/>
          <p:cNvSpPr>
            <a:spLocks noGrp="1"/>
          </p:cNvSpPr>
          <p:nvPr>
            <p:ph idx="1"/>
          </p:nvPr>
        </p:nvSpPr>
        <p:spPr>
          <a:xfrm>
            <a:off x="1122630" y="1690688"/>
            <a:ext cx="9733593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                  </a:t>
            </a:r>
            <a:endParaRPr lang="en-US" dirty="0"/>
          </a:p>
          <a:p>
            <a:pPr lvl="0"/>
            <a:r>
              <a:rPr lang="ar-SA" sz="3200" dirty="0">
                <a:solidFill>
                  <a:srgbClr val="0070C0"/>
                </a:solidFill>
              </a:rPr>
              <a:t>امامكم فرش مكعب . </a:t>
            </a:r>
            <a:endParaRPr lang="en-US" sz="3200" dirty="0">
              <a:solidFill>
                <a:srgbClr val="0070C0"/>
              </a:solidFill>
            </a:endParaRPr>
          </a:p>
          <a:p>
            <a:pPr lvl="0"/>
            <a:r>
              <a:rPr lang="ar-SA" sz="3200" dirty="0">
                <a:solidFill>
                  <a:srgbClr val="002060"/>
                </a:solidFill>
              </a:rPr>
              <a:t>خمنوا</a:t>
            </a:r>
            <a:r>
              <a:rPr lang="ar-SA" sz="3200" dirty="0">
                <a:solidFill>
                  <a:srgbClr val="FF0000"/>
                </a:solidFill>
              </a:rPr>
              <a:t>، </a:t>
            </a:r>
            <a:r>
              <a:rPr lang="ar-SA" sz="3200" dirty="0" smtClean="0">
                <a:solidFill>
                  <a:srgbClr val="002060"/>
                </a:solidFill>
              </a:rPr>
              <a:t>هل هذا  </a:t>
            </a:r>
            <a:r>
              <a:rPr lang="ar-SA" sz="3200" dirty="0">
                <a:solidFill>
                  <a:srgbClr val="002060"/>
                </a:solidFill>
              </a:rPr>
              <a:t>الفرش </a:t>
            </a:r>
            <a:r>
              <a:rPr lang="ar-SA" sz="3200" dirty="0" smtClean="0">
                <a:solidFill>
                  <a:srgbClr val="002060"/>
                </a:solidFill>
              </a:rPr>
              <a:t>يمكن ان يكون فرشا لمكعب ؟</a:t>
            </a:r>
            <a:endParaRPr lang="en-US" sz="3200" dirty="0">
              <a:solidFill>
                <a:srgbClr val="002060"/>
              </a:solidFill>
            </a:endParaRPr>
          </a:p>
          <a:p>
            <a:pPr lvl="0"/>
            <a:r>
              <a:rPr lang="ar-SA" sz="3200" dirty="0" smtClean="0">
                <a:solidFill>
                  <a:srgbClr val="FF0000"/>
                </a:solidFill>
              </a:rPr>
              <a:t>بواسطة </a:t>
            </a:r>
            <a:r>
              <a:rPr lang="ar-SA" sz="3200" dirty="0">
                <a:solidFill>
                  <a:srgbClr val="FF0000"/>
                </a:solidFill>
              </a:rPr>
              <a:t>المربعات أفحصوا تخمينكم </a:t>
            </a:r>
            <a:r>
              <a:rPr lang="ar-SA" sz="3200" dirty="0" smtClean="0">
                <a:solidFill>
                  <a:srgbClr val="FF0000"/>
                </a:solidFill>
              </a:rPr>
              <a:t>........ </a:t>
            </a:r>
          </a:p>
          <a:p>
            <a:r>
              <a:rPr lang="ar-SA" sz="3200" dirty="0">
                <a:solidFill>
                  <a:srgbClr val="FF0000"/>
                </a:solidFill>
              </a:rPr>
              <a:t>كم صورة مختلفة </a:t>
            </a:r>
            <a:r>
              <a:rPr lang="ar-SA" sz="3200" dirty="0" smtClean="0">
                <a:solidFill>
                  <a:srgbClr val="FF0000"/>
                </a:solidFill>
              </a:rPr>
              <a:t>للفروش يمكن </a:t>
            </a:r>
            <a:r>
              <a:rPr lang="ar-SA" sz="3200" dirty="0">
                <a:solidFill>
                  <a:srgbClr val="FF0000"/>
                </a:solidFill>
              </a:rPr>
              <a:t>ان يكون للمكعب؟ .</a:t>
            </a:r>
            <a:endParaRPr lang="en-US" sz="3200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endParaRPr lang="ar-SA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lvl="0" indent="0">
              <a:buNone/>
            </a:pPr>
            <a:r>
              <a:rPr lang="ar-SA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</a:t>
            </a:r>
            <a:r>
              <a:rPr lang="ar-SA" sz="3200" dirty="0" smtClean="0">
                <a:solidFill>
                  <a:srgbClr val="FF0000"/>
                </a:solidFill>
              </a:rPr>
              <a:t>ما هي الصور المختلفة – لفروش المكعب ؟ </a:t>
            </a:r>
          </a:p>
          <a:p>
            <a:pPr marL="0" lvl="0" indent="0">
              <a:buNone/>
            </a:pPr>
            <a:endParaRPr lang="en-US" dirty="0"/>
          </a:p>
          <a:p>
            <a:pPr marL="0" indent="0">
              <a:buNone/>
            </a:pPr>
            <a:endParaRPr lang="he-IL" dirty="0"/>
          </a:p>
        </p:txBody>
      </p:sp>
      <p:pic>
        <p:nvPicPr>
          <p:cNvPr id="16" name="תמונה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058" y="2973758"/>
            <a:ext cx="2447925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90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DE97AA63-1A63-0247-B9BE-332BC3D6F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التدرّب</a:t>
            </a:r>
            <a:endParaRPr lang="x-non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A588034-4928-5C48-B07A-C49A1C8E1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5807" y="0"/>
            <a:ext cx="2288013" cy="297375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8B1AB924-977B-C94D-87F0-9032B541A3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18461" y="5942694"/>
            <a:ext cx="1047545" cy="5501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07541" y="4363770"/>
            <a:ext cx="337101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endParaRPr lang="he-IL" sz="3200" dirty="0"/>
          </a:p>
        </p:txBody>
      </p:sp>
      <p:sp>
        <p:nvSpPr>
          <p:cNvPr id="2" name="מלבן 1"/>
          <p:cNvSpPr/>
          <p:nvPr/>
        </p:nvSpPr>
        <p:spPr>
          <a:xfrm>
            <a:off x="3956364" y="1012308"/>
            <a:ext cx="41555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SA" sz="4000" dirty="0"/>
              <a:t>بحث فروش المكعب </a:t>
            </a:r>
            <a:endParaRPr lang="he-IL" sz="4000" dirty="0"/>
          </a:p>
        </p:txBody>
      </p:sp>
      <p:pic>
        <p:nvPicPr>
          <p:cNvPr id="16" name="תמונה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231" y="2288441"/>
            <a:ext cx="2447925" cy="1866900"/>
          </a:xfrm>
          <a:prstGeom prst="rect">
            <a:avLst/>
          </a:prstGeom>
        </p:spPr>
      </p:pic>
      <p:pic>
        <p:nvPicPr>
          <p:cNvPr id="10" name="מציין מיקום תוכן 3"/>
          <p:cNvPicPr>
            <a:picLocks noGrp="1"/>
          </p:cNvPicPr>
          <p:nvPr>
            <p:ph idx="1"/>
          </p:nvPr>
        </p:nvPicPr>
        <p:blipFill rotWithShape="1">
          <a:blip r:embed="rId6"/>
          <a:srcRect l="20384" t="48757" r="21040" b="36009"/>
          <a:stretch/>
        </p:blipFill>
        <p:spPr bwMode="auto">
          <a:xfrm>
            <a:off x="1863449" y="5013870"/>
            <a:ext cx="8229600" cy="12039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9" name="קבוצה 8"/>
          <p:cNvGrpSpPr/>
          <p:nvPr/>
        </p:nvGrpSpPr>
        <p:grpSpPr>
          <a:xfrm>
            <a:off x="3775295" y="1811386"/>
            <a:ext cx="1629624" cy="2604395"/>
            <a:chOff x="4680641" y="1728601"/>
            <a:chExt cx="1629624" cy="2604395"/>
          </a:xfrm>
        </p:grpSpPr>
        <p:grpSp>
          <p:nvGrpSpPr>
            <p:cNvPr id="7" name="קבוצה 6"/>
            <p:cNvGrpSpPr/>
            <p:nvPr/>
          </p:nvGrpSpPr>
          <p:grpSpPr>
            <a:xfrm>
              <a:off x="4680641" y="1728601"/>
              <a:ext cx="1629624" cy="2604395"/>
              <a:chOff x="4680641" y="1728601"/>
              <a:chExt cx="1629624" cy="2604395"/>
            </a:xfrm>
          </p:grpSpPr>
          <p:sp>
            <p:nvSpPr>
              <p:cNvPr id="6" name="מלבן 5"/>
              <p:cNvSpPr/>
              <p:nvPr/>
            </p:nvSpPr>
            <p:spPr>
              <a:xfrm>
                <a:off x="5767057" y="2249481"/>
                <a:ext cx="543208" cy="52087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he-IL"/>
              </a:p>
            </p:txBody>
          </p:sp>
          <p:sp>
            <p:nvSpPr>
              <p:cNvPr id="12" name="מלבן 11"/>
              <p:cNvSpPr/>
              <p:nvPr/>
            </p:nvSpPr>
            <p:spPr>
              <a:xfrm>
                <a:off x="5223849" y="3812117"/>
                <a:ext cx="543208" cy="520879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he-IL"/>
              </a:p>
            </p:txBody>
          </p:sp>
          <p:sp>
            <p:nvSpPr>
              <p:cNvPr id="13" name="מלבן 12"/>
              <p:cNvSpPr/>
              <p:nvPr/>
            </p:nvSpPr>
            <p:spPr>
              <a:xfrm>
                <a:off x="5223849" y="3291238"/>
                <a:ext cx="543208" cy="520879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he-IL"/>
              </a:p>
            </p:txBody>
          </p:sp>
          <p:sp>
            <p:nvSpPr>
              <p:cNvPr id="17" name="מלבן 16"/>
              <p:cNvSpPr/>
              <p:nvPr/>
            </p:nvSpPr>
            <p:spPr>
              <a:xfrm>
                <a:off x="5223849" y="2770359"/>
                <a:ext cx="543208" cy="520879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he-IL"/>
              </a:p>
            </p:txBody>
          </p:sp>
          <p:sp>
            <p:nvSpPr>
              <p:cNvPr id="18" name="מלבן 17"/>
              <p:cNvSpPr/>
              <p:nvPr/>
            </p:nvSpPr>
            <p:spPr>
              <a:xfrm>
                <a:off x="5223849" y="1728601"/>
                <a:ext cx="543208" cy="520879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he-IL"/>
              </a:p>
            </p:txBody>
          </p:sp>
          <p:sp>
            <p:nvSpPr>
              <p:cNvPr id="19" name="מלבן 18"/>
              <p:cNvSpPr/>
              <p:nvPr/>
            </p:nvSpPr>
            <p:spPr>
              <a:xfrm>
                <a:off x="4680641" y="2249481"/>
                <a:ext cx="543208" cy="52087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he-IL"/>
              </a:p>
            </p:txBody>
          </p:sp>
        </p:grpSp>
        <p:sp>
          <p:nvSpPr>
            <p:cNvPr id="20" name="מלבן 19"/>
            <p:cNvSpPr/>
            <p:nvPr/>
          </p:nvSpPr>
          <p:spPr>
            <a:xfrm>
              <a:off x="5223849" y="2249480"/>
              <a:ext cx="543208" cy="520879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</p:grpSp>
    </p:spTree>
    <p:extLst>
      <p:ext uri="{BB962C8B-B14F-4D97-AF65-F5344CB8AC3E}">
        <p14:creationId xmlns:p14="http://schemas.microsoft.com/office/powerpoint/2010/main" val="157680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7AEE4C-FC77-7240-95C8-7D53CBE80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/>
              <a:t> </a:t>
            </a:r>
            <a:r>
              <a:rPr lang="ar-SA" dirty="0" smtClean="0"/>
              <a:t>  نبني هيكل المكعب والصندوق </a:t>
            </a:r>
            <a:endParaRPr lang="x-non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9AFE58D-F541-AB4B-B3E4-8121B4FDC9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6774" y="4637905"/>
            <a:ext cx="1588827" cy="18930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CF7C45D-D894-C14C-88EF-52AE66F1F6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3322" y="5810250"/>
            <a:ext cx="2082800" cy="2095500"/>
          </a:xfrm>
          <a:prstGeom prst="rect">
            <a:avLst/>
          </a:prstGeom>
        </p:spPr>
      </p:pic>
      <p:pic>
        <p:nvPicPr>
          <p:cNvPr id="1026" name="Picture 2" descr="C:\Users\HEBREW\Documents\,תיקית השתלמויות\השתלמויות 20\למידה מרחוק\שיעור 6\תמונות\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741" y="2004916"/>
            <a:ext cx="2391742" cy="2258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38944" y="1810693"/>
            <a:ext cx="6735778" cy="353943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1">
            <a:spAutoFit/>
          </a:bodyPr>
          <a:lstStyle/>
          <a:p>
            <a:pPr algn="r" rtl="1"/>
            <a:r>
              <a:rPr lang="ar-SA" sz="3200" dirty="0" smtClean="0"/>
              <a:t> أمامكم رسمة مصغرة  ل هيكل مكعب – صندوق </a:t>
            </a:r>
          </a:p>
          <a:p>
            <a:pPr algn="r"/>
            <a:r>
              <a:rPr lang="ar-SA" sz="3200" dirty="0" smtClean="0"/>
              <a:t>أ. كم عودا يجب أن نحضر ؟</a:t>
            </a:r>
          </a:p>
          <a:p>
            <a:pPr algn="r"/>
            <a:r>
              <a:rPr lang="ar-SA" sz="3200" dirty="0" smtClean="0"/>
              <a:t>ب. ماذا يمكن القول عن طول العيدان؟</a:t>
            </a:r>
          </a:p>
          <a:p>
            <a:pPr algn="r" rtl="1"/>
            <a:r>
              <a:rPr lang="ar-SA" sz="3200" dirty="0" smtClean="0"/>
              <a:t>ج. كم «رابط « يجب أن نحضر ؟ </a:t>
            </a:r>
            <a:endParaRPr lang="ar-SA" sz="3200" dirty="0"/>
          </a:p>
          <a:p>
            <a:pPr algn="r"/>
            <a:endParaRPr lang="ar-SA" sz="3200" dirty="0" smtClean="0"/>
          </a:p>
          <a:p>
            <a:pPr algn="r"/>
            <a:endParaRPr lang="ar-SA" sz="3200" dirty="0"/>
          </a:p>
          <a:p>
            <a:pPr algn="r"/>
            <a:endParaRPr lang="he-IL" sz="3200" dirty="0"/>
          </a:p>
        </p:txBody>
      </p:sp>
      <p:pic>
        <p:nvPicPr>
          <p:cNvPr id="1027" name="Picture 3" descr="C:\Users\HEBREW\Documents\,תיקית השתלמויות\השתלמויות 20\למידה מרחוק\שיעור 6\תמונות\4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71" y="1503518"/>
            <a:ext cx="1905770" cy="3134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229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7AEE4C-FC77-7240-95C8-7D53CBE80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/>
              <a:t> </a:t>
            </a:r>
            <a:r>
              <a:rPr lang="ar-SA" dirty="0" smtClean="0"/>
              <a:t>  ما هو المشترك والمختلف بين الصندوق والمكعب ؟</a:t>
            </a:r>
            <a:endParaRPr lang="x-non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9AFE58D-F541-AB4B-B3E4-8121B4FDC9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6774" y="4637905"/>
            <a:ext cx="1588827" cy="18930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CF7C45D-D894-C14C-88EF-52AE66F1F6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3322" y="5810250"/>
            <a:ext cx="2082800" cy="2095500"/>
          </a:xfrm>
          <a:prstGeom prst="rect">
            <a:avLst/>
          </a:prstGeom>
        </p:spPr>
      </p:pic>
      <p:pic>
        <p:nvPicPr>
          <p:cNvPr id="1026" name="Picture 2" descr="C:\Users\HEBREW\Documents\,תיקית השתלמויות\השתלמויות 20\למידה מרחוק\שיעור 6\תמונות\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79403"/>
            <a:ext cx="2391742" cy="2258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קבוצה 3"/>
          <p:cNvGrpSpPr/>
          <p:nvPr/>
        </p:nvGrpSpPr>
        <p:grpSpPr>
          <a:xfrm>
            <a:off x="4083113" y="1670271"/>
            <a:ext cx="7541537" cy="3539430"/>
            <a:chOff x="5441132" y="1548143"/>
            <a:chExt cx="7007382" cy="3217469"/>
          </a:xfrm>
        </p:grpSpPr>
        <p:sp>
          <p:nvSpPr>
            <p:cNvPr id="5" name="TextBox 4"/>
            <p:cNvSpPr txBox="1"/>
            <p:nvPr/>
          </p:nvSpPr>
          <p:spPr>
            <a:xfrm>
              <a:off x="5441132" y="1548143"/>
              <a:ext cx="7007382" cy="3217469"/>
            </a:xfrm>
            <a:prstGeom prst="rect">
              <a:avLst/>
            </a:prstGeom>
            <a:noFill/>
            <a:ln w="57150">
              <a:solidFill>
                <a:srgbClr val="0070C0"/>
              </a:solidFill>
            </a:ln>
          </p:spPr>
          <p:txBody>
            <a:bodyPr wrap="square" rtlCol="1">
              <a:spAutoFit/>
            </a:bodyPr>
            <a:lstStyle/>
            <a:p>
              <a:pPr algn="r" rtl="1"/>
              <a:r>
                <a:rPr lang="ar-SA" sz="2800" dirty="0" smtClean="0"/>
                <a:t>يوجد للصندوق  ____ رؤوس .</a:t>
              </a:r>
            </a:p>
            <a:p>
              <a:pPr algn="r" rtl="1"/>
              <a:r>
                <a:rPr lang="ar-SA" sz="2800" dirty="0" smtClean="0"/>
                <a:t>يوجد للصندوق   ____ سطوح.</a:t>
              </a:r>
            </a:p>
            <a:p>
              <a:pPr algn="r" rtl="1"/>
              <a:r>
                <a:rPr lang="ar-SA" sz="2800" dirty="0" smtClean="0"/>
                <a:t>يوجد للصندوق   ____ ضلعا. </a:t>
              </a:r>
            </a:p>
            <a:p>
              <a:pPr algn="r" rtl="1"/>
              <a:endParaRPr lang="ar-SA" sz="2800" dirty="0" smtClean="0"/>
            </a:p>
            <a:p>
              <a:pPr algn="r" rtl="1"/>
              <a:endParaRPr lang="ar-SA" sz="2800" dirty="0"/>
            </a:p>
            <a:p>
              <a:pPr algn="r" rtl="1"/>
              <a:r>
                <a:rPr lang="ar-SA" sz="2800" dirty="0" smtClean="0"/>
                <a:t>                           </a:t>
              </a:r>
            </a:p>
            <a:p>
              <a:pPr algn="r" rtl="1"/>
              <a:r>
                <a:rPr lang="ar-SA" sz="2800" dirty="0" smtClean="0"/>
                <a:t>   كل سطح من سطوح الصندوق </a:t>
              </a:r>
            </a:p>
            <a:p>
              <a:pPr algn="r" rtl="1"/>
              <a:r>
                <a:rPr lang="ar-SA" sz="2800" dirty="0"/>
                <a:t> </a:t>
              </a:r>
              <a:r>
                <a:rPr lang="ar-SA" sz="2800" dirty="0" smtClean="0"/>
                <a:t>            هو مستطيلات </a:t>
              </a:r>
            </a:p>
          </p:txBody>
        </p:sp>
        <p:pic>
          <p:nvPicPr>
            <p:cNvPr id="1027" name="Picture 3" descr="C:\Users\HEBREW\Documents\,תיקית השתלמויות\השתלמויות 20\למידה מרחוק\שיעור 6\תמונות\4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1132" y="1548143"/>
              <a:ext cx="1990051" cy="3217468"/>
            </a:xfrm>
            <a:prstGeom prst="rect">
              <a:avLst/>
            </a:prstGeom>
            <a:noFill/>
            <a:ln w="38100">
              <a:solidFill>
                <a:srgbClr val="0070C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04534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E80FF60-FB0B-8D4E-8DBB-19BB3EA04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مساحة السطح الخارجي </a:t>
            </a:r>
            <a:endParaRPr lang="x-none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EB95FEF2-BA1B-6E4E-A234-9E35936750F9}"/>
              </a:ext>
            </a:extLst>
          </p:cNvPr>
          <p:cNvCxnSpPr/>
          <p:nvPr/>
        </p:nvCxnSpPr>
        <p:spPr>
          <a:xfrm>
            <a:off x="-2552700" y="6435725"/>
            <a:ext cx="499110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9420DF74-8BCB-5149-BDCF-6C929ADA45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411" y="4897125"/>
            <a:ext cx="1513040" cy="155765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A763E234-8543-644C-A431-F8B2862213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23262" y="8317913"/>
            <a:ext cx="1879600" cy="17399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30D13430-75C0-8E4B-B783-68423ADC26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2049" y="337437"/>
            <a:ext cx="1014990" cy="8942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5637" y="1774479"/>
            <a:ext cx="1112670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3200" dirty="0" smtClean="0"/>
              <a:t>مساحة السطح الخارجي للصندوق هي : مجموع مساحات الاوجه الستة في الصندوق </a:t>
            </a:r>
            <a:endParaRPr lang="he-IL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20" y="2723200"/>
            <a:ext cx="7212012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703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7AEE4C-FC77-7240-95C8-7D53CBE80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حلّ</a:t>
            </a:r>
            <a:endParaRPr lang="x-non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9AFE58D-F541-AB4B-B3E4-8121B4FDC9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6774" y="4637905"/>
            <a:ext cx="1588827" cy="18930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CF7C45D-D894-C14C-88EF-52AE66F1F6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3322" y="5810250"/>
            <a:ext cx="2082800" cy="2095500"/>
          </a:xfrm>
          <a:prstGeom prst="rect">
            <a:avLst/>
          </a:prstGeom>
        </p:spPr>
      </p:pic>
      <p:pic>
        <p:nvPicPr>
          <p:cNvPr id="3074" name="Picture 2" descr="C:\Users\HEBREW\Documents\,תיקית השתלמויות\השתלמויות 20\למידה מרחוק\שיעור 6\תמונות\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95" y="1579144"/>
            <a:ext cx="7299100" cy="3058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32071" y="1874067"/>
            <a:ext cx="4242651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3200" dirty="0" smtClean="0"/>
              <a:t> أمامكم نشر لصندوق </a:t>
            </a:r>
          </a:p>
          <a:p>
            <a:pPr algn="r" rtl="1"/>
            <a:endParaRPr lang="ar-SA" sz="3200" dirty="0"/>
          </a:p>
          <a:p>
            <a:pPr algn="r" rtl="1"/>
            <a:r>
              <a:rPr lang="ar-SA" sz="3200" dirty="0" smtClean="0"/>
              <a:t>أحسب مساحة السطح الخارجي</a:t>
            </a:r>
            <a:endParaRPr lang="he-IL" sz="3200" dirty="0"/>
          </a:p>
        </p:txBody>
      </p:sp>
    </p:spTree>
    <p:extLst>
      <p:ext uri="{BB962C8B-B14F-4D97-AF65-F5344CB8AC3E}">
        <p14:creationId xmlns:p14="http://schemas.microsoft.com/office/powerpoint/2010/main" val="51449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7AEE4C-FC77-7240-95C8-7D53CBE80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حلّ</a:t>
            </a:r>
            <a:endParaRPr lang="x-non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9AFE58D-F541-AB4B-B3E4-8121B4FDC9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6774" y="4637905"/>
            <a:ext cx="1588827" cy="18930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CF7C45D-D894-C14C-88EF-52AE66F1F6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3322" y="5810250"/>
            <a:ext cx="2082800" cy="2095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98328" y="1874067"/>
            <a:ext cx="4242651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3200" dirty="0" smtClean="0"/>
              <a:t> أمامكم رسمة لمكعب </a:t>
            </a:r>
          </a:p>
          <a:p>
            <a:pPr algn="r" rtl="1"/>
            <a:endParaRPr lang="ar-SA" sz="3200" dirty="0"/>
          </a:p>
          <a:p>
            <a:pPr algn="r" rtl="1"/>
            <a:r>
              <a:rPr lang="ar-SA" sz="3200" dirty="0" smtClean="0"/>
              <a:t>أحسب مساحة السطح الخارجي</a:t>
            </a:r>
            <a:endParaRPr lang="he-IL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114" y="1376802"/>
            <a:ext cx="2209800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2018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7AEE4C-FC77-7240-95C8-7D53CBE80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حلّ</a:t>
            </a:r>
            <a:endParaRPr lang="x-non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9AFE58D-F541-AB4B-B3E4-8121B4FDC9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6774" y="4637905"/>
            <a:ext cx="1588827" cy="18930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CF7C45D-D894-C14C-88EF-52AE66F1F6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3322" y="5810250"/>
            <a:ext cx="2082800" cy="2095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05743" y="1874067"/>
            <a:ext cx="666897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3200" dirty="0">
                <a:solidFill>
                  <a:srgbClr val="0070C0"/>
                </a:solidFill>
              </a:rPr>
              <a:t>ما </a:t>
            </a:r>
            <a:r>
              <a:rPr lang="ar-SA" sz="3200" dirty="0" smtClean="0">
                <a:solidFill>
                  <a:srgbClr val="0070C0"/>
                </a:solidFill>
              </a:rPr>
              <a:t> </a:t>
            </a:r>
            <a:r>
              <a:rPr lang="ar-SA" sz="3200" dirty="0">
                <a:solidFill>
                  <a:srgbClr val="0070C0"/>
                </a:solidFill>
              </a:rPr>
              <a:t>مساحة السطح الخارجي </a:t>
            </a:r>
            <a:r>
              <a:rPr lang="ar-SA" sz="3200" dirty="0" smtClean="0">
                <a:solidFill>
                  <a:srgbClr val="0070C0"/>
                </a:solidFill>
              </a:rPr>
              <a:t>لهذا الصندوق</a:t>
            </a:r>
            <a:r>
              <a:rPr lang="ar-SA" sz="3200" dirty="0">
                <a:solidFill>
                  <a:srgbClr val="0070C0"/>
                </a:solidFill>
              </a:rPr>
              <a:t>؟ </a:t>
            </a:r>
            <a:endParaRPr lang="he-IL" sz="3200" dirty="0">
              <a:solidFill>
                <a:srgbClr val="0070C0"/>
              </a:solidFill>
            </a:endParaRPr>
          </a:p>
        </p:txBody>
      </p:sp>
      <p:sp>
        <p:nvSpPr>
          <p:cNvPr id="9" name="AutoShape 31"/>
          <p:cNvSpPr>
            <a:spLocks noChangeArrowheads="1"/>
          </p:cNvSpPr>
          <p:nvPr/>
        </p:nvSpPr>
        <p:spPr bwMode="auto">
          <a:xfrm>
            <a:off x="998537" y="2069912"/>
            <a:ext cx="2879725" cy="1080135"/>
          </a:xfrm>
          <a:prstGeom prst="cube">
            <a:avLst>
              <a:gd name="adj" fmla="val 42361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he-IL"/>
          </a:p>
        </p:txBody>
      </p:sp>
      <p:sp>
        <p:nvSpPr>
          <p:cNvPr id="10" name="Text Box 32"/>
          <p:cNvSpPr txBox="1">
            <a:spLocks noChangeArrowheads="1"/>
          </p:cNvSpPr>
          <p:nvPr/>
        </p:nvSpPr>
        <p:spPr bwMode="auto">
          <a:xfrm>
            <a:off x="1167897" y="3200846"/>
            <a:ext cx="1118420" cy="628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SA" sz="3200" dirty="0">
                <a:effectLst/>
                <a:latin typeface="Calibri"/>
                <a:ea typeface="Times New Roman"/>
                <a:cs typeface="Arial"/>
              </a:rPr>
              <a:t>8 سم</a:t>
            </a:r>
            <a:endParaRPr lang="en-US" sz="3200" dirty="0">
              <a:effectLst/>
              <a:latin typeface="Calibri"/>
              <a:ea typeface="Times New Roman"/>
              <a:cs typeface="Arial"/>
            </a:endParaRPr>
          </a:p>
        </p:txBody>
      </p:sp>
      <p:sp>
        <p:nvSpPr>
          <p:cNvPr id="11" name="Text Box 33"/>
          <p:cNvSpPr txBox="1">
            <a:spLocks noChangeArrowheads="1"/>
          </p:cNvSpPr>
          <p:nvPr/>
        </p:nvSpPr>
        <p:spPr bwMode="auto">
          <a:xfrm>
            <a:off x="3618546" y="2588990"/>
            <a:ext cx="1216003" cy="690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SA" sz="3200" dirty="0">
                <a:effectLst/>
                <a:latin typeface="Calibri"/>
                <a:ea typeface="Times New Roman"/>
                <a:cs typeface="Arial"/>
              </a:rPr>
              <a:t>5 سم</a:t>
            </a:r>
            <a:endParaRPr lang="en-US" sz="3200" dirty="0">
              <a:effectLst/>
              <a:latin typeface="Calibri"/>
              <a:ea typeface="Times New Roman"/>
              <a:cs typeface="Arial"/>
            </a:endParaRPr>
          </a:p>
        </p:txBody>
      </p:sp>
      <p:sp>
        <p:nvSpPr>
          <p:cNvPr id="12" name="Text Box 34"/>
          <p:cNvSpPr txBox="1">
            <a:spLocks noChangeArrowheads="1"/>
          </p:cNvSpPr>
          <p:nvPr/>
        </p:nvSpPr>
        <p:spPr bwMode="auto">
          <a:xfrm>
            <a:off x="117695" y="2588071"/>
            <a:ext cx="880842" cy="691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SA" sz="3200" dirty="0">
                <a:effectLst/>
                <a:latin typeface="Calibri"/>
                <a:ea typeface="Times New Roman"/>
                <a:cs typeface="Arial"/>
              </a:rPr>
              <a:t>3 سم</a:t>
            </a:r>
            <a:endParaRPr lang="en-US" sz="3200" dirty="0">
              <a:effectLst/>
              <a:latin typeface="Calibri"/>
              <a:ea typeface="Times New Roman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81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7AEE4C-FC77-7240-95C8-7D53CBE80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/>
              <a:t> </a:t>
            </a:r>
            <a:r>
              <a:rPr lang="ar-SA" dirty="0" smtClean="0"/>
              <a:t>  ما هو المشترك والمختلف بين الصندوق والمكعب ؟</a:t>
            </a:r>
            <a:endParaRPr lang="x-non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9AFE58D-F541-AB4B-B3E4-8121B4FDC9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6774" y="4637905"/>
            <a:ext cx="1588827" cy="18930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CF7C45D-D894-C14C-88EF-52AE66F1F6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3322" y="5810250"/>
            <a:ext cx="2082800" cy="2095500"/>
          </a:xfrm>
          <a:prstGeom prst="rect">
            <a:avLst/>
          </a:prstGeom>
        </p:spPr>
      </p:pic>
      <p:pic>
        <p:nvPicPr>
          <p:cNvPr id="1026" name="Picture 2" descr="C:\Users\HEBREW\Documents\,תיקית השתלמויות\השתלמויות 20\למידה מרחוק\שיעור 6\תמונות\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79403"/>
            <a:ext cx="2391742" cy="2258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קבוצה 3"/>
          <p:cNvGrpSpPr/>
          <p:nvPr/>
        </p:nvGrpSpPr>
        <p:grpSpPr>
          <a:xfrm>
            <a:off x="4083113" y="1670271"/>
            <a:ext cx="7541537" cy="3539430"/>
            <a:chOff x="5441132" y="1548143"/>
            <a:chExt cx="7007382" cy="3217469"/>
          </a:xfrm>
        </p:grpSpPr>
        <p:sp>
          <p:nvSpPr>
            <p:cNvPr id="5" name="TextBox 4"/>
            <p:cNvSpPr txBox="1"/>
            <p:nvPr/>
          </p:nvSpPr>
          <p:spPr>
            <a:xfrm>
              <a:off x="5441132" y="1548143"/>
              <a:ext cx="7007382" cy="3217469"/>
            </a:xfrm>
            <a:prstGeom prst="rect">
              <a:avLst/>
            </a:prstGeom>
            <a:noFill/>
            <a:ln w="57150">
              <a:solidFill>
                <a:srgbClr val="0070C0"/>
              </a:solidFill>
            </a:ln>
          </p:spPr>
          <p:txBody>
            <a:bodyPr wrap="square" rtlCol="1">
              <a:spAutoFit/>
            </a:bodyPr>
            <a:lstStyle/>
            <a:p>
              <a:pPr algn="r" rtl="1"/>
              <a:r>
                <a:rPr lang="ar-SA" sz="2800" dirty="0" smtClean="0"/>
                <a:t>يوجد للصندوق      8     رؤوس .</a:t>
              </a:r>
            </a:p>
            <a:p>
              <a:pPr algn="r" rtl="1"/>
              <a:r>
                <a:rPr lang="ar-SA" sz="2800" dirty="0" smtClean="0"/>
                <a:t>يوجد للصندوق      6    سطوح.</a:t>
              </a:r>
            </a:p>
            <a:p>
              <a:pPr algn="r" rtl="1"/>
              <a:r>
                <a:rPr lang="ar-SA" sz="2800" dirty="0" smtClean="0"/>
                <a:t>يوجد للصندوق     12   ضلعا. </a:t>
              </a:r>
            </a:p>
            <a:p>
              <a:pPr algn="r" rtl="1"/>
              <a:endParaRPr lang="ar-SA" sz="2800" dirty="0" smtClean="0"/>
            </a:p>
            <a:p>
              <a:pPr algn="r" rtl="1"/>
              <a:endParaRPr lang="ar-SA" sz="2800" dirty="0"/>
            </a:p>
            <a:p>
              <a:pPr algn="r" rtl="1"/>
              <a:r>
                <a:rPr lang="ar-SA" sz="2800" dirty="0" smtClean="0"/>
                <a:t>                           </a:t>
              </a:r>
            </a:p>
            <a:p>
              <a:pPr algn="r" rtl="1"/>
              <a:r>
                <a:rPr lang="ar-SA" sz="2800" dirty="0" smtClean="0"/>
                <a:t>   كل سطح من سطوح الصندوق </a:t>
              </a:r>
            </a:p>
            <a:p>
              <a:pPr algn="r" rtl="1"/>
              <a:r>
                <a:rPr lang="ar-SA" sz="2800" dirty="0"/>
                <a:t> </a:t>
              </a:r>
              <a:r>
                <a:rPr lang="ar-SA" sz="2800" dirty="0" smtClean="0"/>
                <a:t>            هو مستطيلات </a:t>
              </a:r>
            </a:p>
          </p:txBody>
        </p:sp>
        <p:pic>
          <p:nvPicPr>
            <p:cNvPr id="1027" name="Picture 3" descr="C:\Users\HEBREW\Documents\,תיקית השתלמויות\השתלמויות 20\למידה מרחוק\שיעור 6\תמונות\4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1132" y="1548143"/>
              <a:ext cx="1990051" cy="3217468"/>
            </a:xfrm>
            <a:prstGeom prst="rect">
              <a:avLst/>
            </a:prstGeom>
            <a:noFill/>
            <a:ln w="38100">
              <a:solidFill>
                <a:srgbClr val="0070C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82624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نواصل </a:t>
            </a:r>
            <a:r>
              <a:rPr lang="ar-SA" dirty="0" smtClean="0"/>
              <a:t>التدرّب       بناء صندوق ومكعب  </a:t>
            </a:r>
            <a:endParaRPr lang="he-IL" dirty="0"/>
          </a:p>
        </p:txBody>
      </p:sp>
      <p:pic>
        <p:nvPicPr>
          <p:cNvPr id="5" name="Picture 14">
            <a:extLst>
              <a:ext uri="{FF2B5EF4-FFF2-40B4-BE49-F238E27FC236}">
                <a16:creationId xmlns:a16="http://schemas.microsoft.com/office/drawing/2014/main" xmlns="" id="{3DE8652E-46D5-2E40-9E4C-9ABF8CF491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9845641" y="4751093"/>
            <a:ext cx="1668299" cy="173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16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8334307E-0275-6B47-A11B-F281A1993B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3453" y="6236983"/>
            <a:ext cx="1303258" cy="1279776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xmlns="" id="{E68CDB7D-7B3E-EF45-982F-5AD116333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ماذا يجب أن نحضّر للحصّة؟ </a:t>
            </a:r>
            <a:endParaRPr lang="x-non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33C28D9B-BA5F-F04F-8240-A12D837047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623611">
            <a:off x="8976419" y="4575977"/>
            <a:ext cx="1280055" cy="1700579"/>
          </a:xfrm>
          <a:prstGeom prst="rect">
            <a:avLst/>
          </a:prstGeom>
        </p:spPr>
      </p:pic>
      <p:pic>
        <p:nvPicPr>
          <p:cNvPr id="7" name="Picture 2" descr="https://lh6.googleusercontent.com/-eMfgnnBoalvwbez5LUw5fZPMaUF8tLsgEVyqpJZSRs6vUI-NBsUhcyAWwnkeS-dJMoc4mM-f3uaUsKp7KMQq3UwLMstbZQn1kbiskhzS1RvPVMPnFRl-B8eENN1txrr">
            <a:extLst>
              <a:ext uri="{FF2B5EF4-FFF2-40B4-BE49-F238E27FC236}">
                <a16:creationId xmlns:a16="http://schemas.microsoft.com/office/drawing/2014/main" xmlns="" id="{BAD20998-ADA0-4BB1-908E-5F099AE07E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518" y="2245342"/>
            <a:ext cx="786317" cy="130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https://lh5.googleusercontent.com/7xQchnRuOUJbyFAyyHdllavqvQUFOSCV7l5Kzy1Rmeboi9xefgg8yDF0ng5ESkxi3tC9_i9ER1BmBYOOTMhmhaxTzBz8ILJQxn_c__0Qg9cKcVB64VGmWAAtIhTRT7NF">
            <a:extLst>
              <a:ext uri="{FF2B5EF4-FFF2-40B4-BE49-F238E27FC236}">
                <a16:creationId xmlns:a16="http://schemas.microsoft.com/office/drawing/2014/main" xmlns="" id="{A4B69755-66B7-4BD3-B22A-3EF8B5DE8B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5544" y="2439561"/>
            <a:ext cx="937882" cy="1454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s://lh4.googleusercontent.com/iGTl96Eygo7-oid1H3ZWWYhb5HWAynyOs2KLWGGMeuEgHeu4cFLof2g-jYLOscV4q-879K-lfjkP4Swnmj_UGZsWTDspF4AbUz1XGd30Tf1KKpiEXhvx6NLF17Q1F5VY">
            <a:extLst>
              <a:ext uri="{FF2B5EF4-FFF2-40B4-BE49-F238E27FC236}">
                <a16:creationId xmlns:a16="http://schemas.microsoft.com/office/drawing/2014/main" xmlns="" id="{FBFC260D-BF96-439A-8693-6B40C73C2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602127" y="3069664"/>
            <a:ext cx="1430324" cy="59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https://lh4.googleusercontent.com/8FRkycPXoj7UiB9dvl8WfvE_rPOmNvworJ3hEUUExH908Pyx1w8Shtg70_9YIyrxXZu2Q5tvXMslWX6PBLNTleMKYZ5Wgwd4UNNj4iBwA-K5B6WNBJ5WFRNSOF3busg5">
            <a:extLst>
              <a:ext uri="{FF2B5EF4-FFF2-40B4-BE49-F238E27FC236}">
                <a16:creationId xmlns:a16="http://schemas.microsoft.com/office/drawing/2014/main" xmlns="" id="{A59DF638-BBDF-4FF6-8918-42D9A5F05B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597" y="2216179"/>
            <a:ext cx="962184" cy="158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s://lh6.googleusercontent.com/f8H2475EYmyL0rhH4-e4ujiAahiTeUa9jS4FAnHL3KK4sEOOF3cWvgCYZ1bpJw4tDcDKTArugZ_4iGscDG3mD7tx620B0N8bRGSeR-V1W5m9k2098IkeP6hpnFdGXWOM">
            <a:extLst>
              <a:ext uri="{FF2B5EF4-FFF2-40B4-BE49-F238E27FC236}">
                <a16:creationId xmlns:a16="http://schemas.microsoft.com/office/drawing/2014/main" xmlns="" id="{E96A3A94-1DC2-4D5F-8C30-814635F5A7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059" y="2245342"/>
            <a:ext cx="1848860" cy="135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s://lh5.googleusercontent.com/ZDoHST6h1OCX-u3R0_z7nNa7SfU7HmVM0D695YAePInfr_qNfjeMwiGEv5CWrEZg9NKaTDrt37AL_GYzZsegn6rlPlFCY3VeGszqUWVyGIQFv4vSJtyKvfOsQffjTrz2">
            <a:extLst>
              <a:ext uri="{FF2B5EF4-FFF2-40B4-BE49-F238E27FC236}">
                <a16:creationId xmlns:a16="http://schemas.microsoft.com/office/drawing/2014/main" xmlns="" id="{6C26243C-31F1-4E05-AA55-1F6FA8AEC2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3955" y="2761390"/>
            <a:ext cx="1098643" cy="1322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36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55574" y="6127369"/>
            <a:ext cx="359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shutterstock.com </a:t>
            </a:r>
            <a:r>
              <a:rPr lang="ar-SA" dirty="0">
                <a:solidFill>
                  <a:schemeClr val="bg1"/>
                </a:solidFill>
              </a:rPr>
              <a:t> الرسوم التوضيحيّة: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מלבן 3">
            <a:extLst>
              <a:ext uri="{FF2B5EF4-FFF2-40B4-BE49-F238E27FC236}">
                <a16:creationId xmlns:a16="http://schemas.microsoft.com/office/drawing/2014/main" xmlns="" id="{791BE448-248B-48EF-8728-AC972D480DAC}"/>
              </a:ext>
            </a:extLst>
          </p:cNvPr>
          <p:cNvSpPr/>
          <p:nvPr/>
        </p:nvSpPr>
        <p:spPr>
          <a:xfrm>
            <a:off x="2358189" y="2748727"/>
            <a:ext cx="7419474" cy="15706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57E06D3-744A-4A8A-B133-1DE08C15C410}"/>
              </a:ext>
            </a:extLst>
          </p:cNvPr>
          <p:cNvSpPr txBox="1"/>
          <p:nvPr/>
        </p:nvSpPr>
        <p:spPr>
          <a:xfrm>
            <a:off x="1762401" y="2478892"/>
            <a:ext cx="7915726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6600" dirty="0">
                <a:solidFill>
                  <a:schemeClr val="bg1"/>
                </a:solidFill>
              </a:rPr>
              <a:t>شكرًا لكم على مشاهدة البثّ</a:t>
            </a:r>
            <a:endParaRPr lang="he-IL" sz="66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C0CE4F9-D72B-4CA4-810A-564F1740636F}"/>
              </a:ext>
            </a:extLst>
          </p:cNvPr>
          <p:cNvSpPr txBox="1"/>
          <p:nvPr/>
        </p:nvSpPr>
        <p:spPr>
          <a:xfrm>
            <a:off x="2141171" y="3592165"/>
            <a:ext cx="6869429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800" dirty="0">
                <a:solidFill>
                  <a:schemeClr val="bg1"/>
                </a:solidFill>
              </a:rPr>
              <a:t>إنتاج مطاح، لصالح وزارة التربية والتعليم</a:t>
            </a:r>
            <a:r>
              <a:rPr lang="ar-SA" dirty="0"/>
              <a:t> </a:t>
            </a:r>
            <a:endParaRPr lang="he-IL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97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52B4A9B5-C593-0942-BC3B-FDBEFA4BCF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7476" y="4787080"/>
            <a:ext cx="1848622" cy="21009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A7952BE-2EAD-6146-A1DB-1E0A94AD16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057618">
            <a:off x="290049" y="269606"/>
            <a:ext cx="1468977" cy="973310"/>
          </a:xfrm>
          <a:prstGeom prst="rect">
            <a:avLst/>
          </a:prstGeom>
        </p:spPr>
      </p:pic>
      <p:pic>
        <p:nvPicPr>
          <p:cNvPr id="10" name="תמונה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163" y="1202168"/>
            <a:ext cx="6980221" cy="4635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292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ChangeArrowheads="1"/>
          </p:cNvSpPr>
          <p:nvPr/>
        </p:nvSpPr>
        <p:spPr bwMode="auto">
          <a:xfrm>
            <a:off x="2727546" y="948436"/>
            <a:ext cx="1509184" cy="2090738"/>
          </a:xfrm>
          <a:prstGeom prst="cube">
            <a:avLst>
              <a:gd name="adj" fmla="val 25000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5986199" y="948435"/>
            <a:ext cx="2823633" cy="1554163"/>
          </a:xfrm>
          <a:prstGeom prst="cube">
            <a:avLst>
              <a:gd name="adj" fmla="val 25000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8438878" y="2832461"/>
            <a:ext cx="2823633" cy="1554163"/>
          </a:xfrm>
          <a:prstGeom prst="cube">
            <a:avLst>
              <a:gd name="adj" fmla="val 25000"/>
            </a:avLst>
          </a:prstGeom>
          <a:solidFill>
            <a:srgbClr val="4285E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5225507" y="3200157"/>
            <a:ext cx="2300816" cy="1554162"/>
          </a:xfrm>
          <a:prstGeom prst="cube">
            <a:avLst>
              <a:gd name="adj" fmla="val 2500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2718710" y="4577350"/>
            <a:ext cx="814812" cy="734131"/>
          </a:xfrm>
          <a:prstGeom prst="cube">
            <a:avLst>
              <a:gd name="adj" fmla="val 25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249" name="Oval 9"/>
          <p:cNvSpPr>
            <a:spLocks noChangeArrowheads="1"/>
          </p:cNvSpPr>
          <p:nvPr/>
        </p:nvSpPr>
        <p:spPr bwMode="auto">
          <a:xfrm>
            <a:off x="1979398" y="4210285"/>
            <a:ext cx="2207684" cy="1655763"/>
          </a:xfrm>
          <a:prstGeom prst="ellips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1" name="TextBox 10"/>
          <p:cNvSpPr txBox="1"/>
          <p:nvPr/>
        </p:nvSpPr>
        <p:spPr>
          <a:xfrm>
            <a:off x="3533522" y="5397603"/>
            <a:ext cx="7728989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he-IL" sz="3200" dirty="0" smtClean="0"/>
              <a:t> </a:t>
            </a:r>
            <a:r>
              <a:rPr lang="ar-SA" sz="3200" dirty="0" smtClean="0"/>
              <a:t>ماذا يميّز هذه المجموعة من الاجسام ؟</a:t>
            </a:r>
          </a:p>
          <a:p>
            <a:pPr algn="r" rtl="1"/>
            <a:r>
              <a:rPr lang="ar-SA" sz="3200" dirty="0" smtClean="0"/>
              <a:t>أي عنوان يمكن أن نعطي لهذه المجموعة ؟ </a:t>
            </a:r>
            <a:endParaRPr lang="he-IL" sz="3200" dirty="0"/>
          </a:p>
        </p:txBody>
      </p:sp>
    </p:spTree>
    <p:extLst>
      <p:ext uri="{BB962C8B-B14F-4D97-AF65-F5344CB8AC3E}">
        <p14:creationId xmlns:p14="http://schemas.microsoft.com/office/powerpoint/2010/main" val="1780081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3" grpId="0" animBg="1"/>
      <p:bldP spid="10244" grpId="0" animBg="1"/>
      <p:bldP spid="10245" grpId="0" animBg="1"/>
      <p:bldP spid="10246" grpId="0" animBg="1"/>
      <p:bldP spid="1024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61AFFA1F-50A1-CC45-96F8-BD150ABF4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/>
              <a:t>نبدأ </a:t>
            </a:r>
            <a:r>
              <a:rPr lang="ar-SA" dirty="0" smtClean="0"/>
              <a:t>بمتعة  - </a:t>
            </a:r>
            <a:endParaRPr lang="x-non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8A9C78DC-00E4-CC4A-B3DA-C9C5903C46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366318" y="4514660"/>
            <a:ext cx="1848622" cy="19466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1016805B-847F-B044-A135-079AF54E9C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7846" y="13562"/>
            <a:ext cx="1017545" cy="1070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95050" y="2960483"/>
            <a:ext cx="7088863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endParaRPr lang="he-IL" sz="3200" dirty="0"/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652774" y="2183401"/>
            <a:ext cx="2823633" cy="1554163"/>
          </a:xfrm>
          <a:prstGeom prst="cube">
            <a:avLst>
              <a:gd name="adj" fmla="val 25000"/>
            </a:avLst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" name="TextBox 3"/>
          <p:cNvSpPr txBox="1"/>
          <p:nvPr/>
        </p:nvSpPr>
        <p:spPr>
          <a:xfrm>
            <a:off x="4244311" y="1694738"/>
            <a:ext cx="7534245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3200" dirty="0" smtClean="0"/>
              <a:t> </a:t>
            </a:r>
            <a:r>
              <a:rPr lang="ar-SA" sz="3200" dirty="0" smtClean="0">
                <a:solidFill>
                  <a:srgbClr val="0070C0"/>
                </a:solidFill>
              </a:rPr>
              <a:t>الصندوق هو جسم محصور بين 6 أوجه مستطيلة .</a:t>
            </a:r>
          </a:p>
          <a:p>
            <a:pPr algn="r" rtl="1"/>
            <a:r>
              <a:rPr lang="ar-SA" sz="3200" dirty="0" smtClean="0">
                <a:solidFill>
                  <a:srgbClr val="FF0000"/>
                </a:solidFill>
              </a:rPr>
              <a:t>كل جانب في الصندوق يُسمّى وجه .</a:t>
            </a:r>
          </a:p>
          <a:p>
            <a:pPr algn="r" rtl="1"/>
            <a:r>
              <a:rPr lang="ar-SA" sz="3200" dirty="0" smtClean="0">
                <a:solidFill>
                  <a:srgbClr val="00B050"/>
                </a:solidFill>
              </a:rPr>
              <a:t>تُسمى أضلاع المستطيل في كل وجه أضلاع جانبية .</a:t>
            </a:r>
          </a:p>
          <a:p>
            <a:pPr algn="r" rtl="1"/>
            <a:r>
              <a:rPr lang="ar-SA" sz="3200" dirty="0" smtClean="0">
                <a:solidFill>
                  <a:srgbClr val="7030A0"/>
                </a:solidFill>
              </a:rPr>
              <a:t>للصندوق 6 أوجه، 8 رؤوس و 12 ضلعاً جانبياً .</a:t>
            </a:r>
          </a:p>
          <a:p>
            <a:pPr algn="r" rtl="1"/>
            <a:endParaRPr lang="ar-SA" sz="3200" dirty="0">
              <a:solidFill>
                <a:srgbClr val="7030A0"/>
              </a:solidFill>
            </a:endParaRPr>
          </a:p>
          <a:p>
            <a:pPr algn="r" rtl="1"/>
            <a:r>
              <a:rPr lang="ar-SA" sz="3200" dirty="0" smtClean="0">
                <a:solidFill>
                  <a:srgbClr val="7030A0"/>
                </a:solidFill>
              </a:rPr>
              <a:t> </a:t>
            </a:r>
            <a:endParaRPr lang="he-IL" sz="3200" dirty="0">
              <a:solidFill>
                <a:srgbClr val="7030A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44" y="4738420"/>
            <a:ext cx="2887769" cy="1788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9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39080" y="4996789"/>
            <a:ext cx="2873673" cy="146452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17734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34141684-0310-9045-8FE5-875F7B59C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046" y="296272"/>
            <a:ext cx="10515600" cy="1325563"/>
          </a:xfrm>
        </p:spPr>
        <p:txBody>
          <a:bodyPr/>
          <a:lstStyle/>
          <a:p>
            <a:r>
              <a:rPr lang="ar-SA" dirty="0">
                <a:latin typeface="Alef"/>
                <a:ea typeface="Alef"/>
                <a:sym typeface="Alef"/>
              </a:rPr>
              <a:t> </a:t>
            </a:r>
            <a:r>
              <a:rPr lang="ar-SA" dirty="0" smtClean="0">
                <a:latin typeface="Alef"/>
                <a:ea typeface="Alef"/>
                <a:sym typeface="Alef"/>
              </a:rPr>
              <a:t>    </a:t>
            </a:r>
            <a:r>
              <a:rPr lang="ar-SA" dirty="0" smtClean="0">
                <a:solidFill>
                  <a:srgbClr val="0070C0"/>
                </a:solidFill>
                <a:latin typeface="Alef"/>
                <a:ea typeface="Alef"/>
                <a:sym typeface="Alef"/>
              </a:rPr>
              <a:t>أي الاجسام تعتبر صناديق </a:t>
            </a:r>
            <a:endParaRPr lang="x-none" sz="2200" dirty="0">
              <a:solidFill>
                <a:srgbClr val="0070C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52B4A9B5-C593-0942-BC3B-FDBEFA4BCF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2585" y="5570467"/>
            <a:ext cx="1848622" cy="21009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A7952BE-2EAD-6146-A1DB-1E0A94AD16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057618">
            <a:off x="290049" y="269606"/>
            <a:ext cx="1468977" cy="973310"/>
          </a:xfrm>
          <a:prstGeom prst="rect">
            <a:avLst/>
          </a:prstGeom>
        </p:spPr>
      </p:pic>
      <p:pic>
        <p:nvPicPr>
          <p:cNvPr id="2050" name="Picture 2" descr="C:\Users\HEBREW\Documents\,תיקית השתלמויות\השתלמויות 20\למידה מרחוק\שיעור 6\תמונות\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75" y="1342759"/>
            <a:ext cx="10130828" cy="5278171"/>
          </a:xfrm>
          <a:prstGeom prst="rect">
            <a:avLst/>
          </a:prstGeom>
          <a:noFill/>
          <a:ln w="3810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885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61AFFA1F-50A1-CC45-96F8-BD150ABF4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/>
              <a:t>الآن </a:t>
            </a:r>
            <a:r>
              <a:rPr lang="ar-SA" dirty="0" smtClean="0"/>
              <a:t>سنتعلّم – فرش الصندوق  </a:t>
            </a:r>
            <a:endParaRPr lang="x-non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8A9C78DC-00E4-CC4A-B3DA-C9C5903C46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366318" y="4514660"/>
            <a:ext cx="1848622" cy="19466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1016805B-847F-B044-A135-079AF54E9C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7846" y="13562"/>
            <a:ext cx="1017545" cy="1070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7774" y="1964602"/>
            <a:ext cx="10474860" cy="35394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3200" dirty="0" smtClean="0"/>
              <a:t>ما هو فرش الصندوق ؟</a:t>
            </a:r>
          </a:p>
          <a:p>
            <a:pPr algn="r" rtl="1"/>
            <a:r>
              <a:rPr lang="ar-SA" sz="3200" dirty="0" smtClean="0"/>
              <a:t>عندما نفرش جميع أوجه الصندوق، ينتج شكل ثنائي الابعاد، مركب من مستطيلات أو مربعات (أوجه الصندوق) . نسمي الشكل الناتج : </a:t>
            </a:r>
            <a:r>
              <a:rPr lang="ar-SA" sz="3200" dirty="0" smtClean="0">
                <a:solidFill>
                  <a:srgbClr val="00B050"/>
                </a:solidFill>
              </a:rPr>
              <a:t>فرش الصندوق</a:t>
            </a:r>
          </a:p>
          <a:p>
            <a:pPr algn="r" rtl="1"/>
            <a:r>
              <a:rPr lang="ar-SA" sz="3200" dirty="0" smtClean="0">
                <a:solidFill>
                  <a:srgbClr val="00B050"/>
                </a:solidFill>
              </a:rPr>
              <a:t>  </a:t>
            </a:r>
            <a:endParaRPr lang="ar-SA" sz="3200" dirty="0">
              <a:solidFill>
                <a:srgbClr val="00B050"/>
              </a:solidFill>
            </a:endParaRPr>
          </a:p>
          <a:p>
            <a:pPr algn="r" rtl="1"/>
            <a:endParaRPr lang="ar-SA" sz="3200" dirty="0" smtClean="0"/>
          </a:p>
          <a:p>
            <a:pPr algn="r" rtl="1"/>
            <a:endParaRPr lang="ar-SA" sz="3200" dirty="0"/>
          </a:p>
          <a:p>
            <a:pPr algn="r" rtl="1"/>
            <a:endParaRPr lang="he-IL" sz="3200" dirty="0"/>
          </a:p>
        </p:txBody>
      </p:sp>
      <p:grpSp>
        <p:nvGrpSpPr>
          <p:cNvPr id="9" name="Group 3"/>
          <p:cNvGrpSpPr>
            <a:grpSpLocks/>
          </p:cNvGrpSpPr>
          <p:nvPr/>
        </p:nvGrpSpPr>
        <p:grpSpPr bwMode="auto">
          <a:xfrm>
            <a:off x="4703694" y="3733763"/>
            <a:ext cx="6365875" cy="2340559"/>
            <a:chOff x="1301" y="1175"/>
            <a:chExt cx="3828" cy="2122"/>
          </a:xfrm>
        </p:grpSpPr>
        <p:grpSp>
          <p:nvGrpSpPr>
            <p:cNvPr id="11" name="Group 4"/>
            <p:cNvGrpSpPr>
              <a:grpSpLocks/>
            </p:cNvGrpSpPr>
            <p:nvPr/>
          </p:nvGrpSpPr>
          <p:grpSpPr bwMode="auto">
            <a:xfrm>
              <a:off x="1301" y="1989"/>
              <a:ext cx="3828" cy="1308"/>
              <a:chOff x="1301" y="1614"/>
              <a:chExt cx="3828" cy="1308"/>
            </a:xfrm>
          </p:grpSpPr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4028" y="1614"/>
                <a:ext cx="1101" cy="49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4" name="Rectangle 6"/>
              <p:cNvSpPr>
                <a:spLocks noChangeArrowheads="1"/>
              </p:cNvSpPr>
              <p:nvPr/>
            </p:nvSpPr>
            <p:spPr bwMode="auto">
              <a:xfrm>
                <a:off x="3215" y="1614"/>
                <a:ext cx="813" cy="49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5" name="Rectangle 7"/>
              <p:cNvSpPr>
                <a:spLocks noChangeArrowheads="1"/>
              </p:cNvSpPr>
              <p:nvPr/>
            </p:nvSpPr>
            <p:spPr bwMode="auto">
              <a:xfrm rot="-5400000">
                <a:off x="2258" y="1964"/>
                <a:ext cx="814" cy="1101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6" name="Rectangle 8"/>
              <p:cNvSpPr>
                <a:spLocks noChangeArrowheads="1"/>
              </p:cNvSpPr>
              <p:nvPr/>
            </p:nvSpPr>
            <p:spPr bwMode="auto">
              <a:xfrm>
                <a:off x="2114" y="1614"/>
                <a:ext cx="1101" cy="49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7" name="Rectangle 9"/>
              <p:cNvSpPr>
                <a:spLocks noChangeArrowheads="1"/>
              </p:cNvSpPr>
              <p:nvPr/>
            </p:nvSpPr>
            <p:spPr bwMode="auto">
              <a:xfrm>
                <a:off x="1301" y="1614"/>
                <a:ext cx="813" cy="49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-5400000">
              <a:off x="2258" y="1031"/>
              <a:ext cx="814" cy="1101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val="277906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DE97AA63-1A63-0247-B9BE-332BC3D6F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التدرّب</a:t>
            </a:r>
            <a:endParaRPr lang="x-non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A588034-4928-5C48-B07A-C49A1C8E1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842463" y="854102"/>
            <a:ext cx="2288013" cy="297375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8B1AB924-977B-C94D-87F0-9032B541A3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18461" y="5942694"/>
            <a:ext cx="1047545" cy="550181"/>
          </a:xfrm>
          <a:prstGeom prst="rect">
            <a:avLst/>
          </a:prstGeom>
        </p:spPr>
      </p:pic>
      <p:grpSp>
        <p:nvGrpSpPr>
          <p:cNvPr id="9" name="Group 3"/>
          <p:cNvGrpSpPr>
            <a:grpSpLocks/>
          </p:cNvGrpSpPr>
          <p:nvPr/>
        </p:nvGrpSpPr>
        <p:grpSpPr bwMode="auto">
          <a:xfrm>
            <a:off x="1721644" y="1516406"/>
            <a:ext cx="6076950" cy="3752711"/>
            <a:chOff x="1274" y="888"/>
            <a:chExt cx="3828" cy="2696"/>
          </a:xfrm>
        </p:grpSpPr>
        <p:sp>
          <p:nvSpPr>
            <p:cNvPr id="10" name="Rectangle 4"/>
            <p:cNvSpPr>
              <a:spLocks noChangeArrowheads="1"/>
            </p:cNvSpPr>
            <p:nvPr/>
          </p:nvSpPr>
          <p:spPr bwMode="auto">
            <a:xfrm>
              <a:off x="4001" y="1989"/>
              <a:ext cx="1101" cy="49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3188" y="1989"/>
              <a:ext cx="813" cy="49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2" name="Rectangle 6"/>
            <p:cNvSpPr>
              <a:spLocks noChangeArrowheads="1"/>
            </p:cNvSpPr>
            <p:nvPr/>
          </p:nvSpPr>
          <p:spPr bwMode="auto">
            <a:xfrm rot="10800000">
              <a:off x="1274" y="2483"/>
              <a:ext cx="814" cy="1101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2087" y="1989"/>
              <a:ext cx="1101" cy="49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1274" y="1989"/>
              <a:ext cx="813" cy="49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" name="Rectangle 9"/>
            <p:cNvSpPr>
              <a:spLocks noChangeArrowheads="1"/>
            </p:cNvSpPr>
            <p:nvPr/>
          </p:nvSpPr>
          <p:spPr bwMode="auto">
            <a:xfrm>
              <a:off x="3188" y="888"/>
              <a:ext cx="814" cy="1101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17" name="Group 17"/>
          <p:cNvGrpSpPr>
            <a:grpSpLocks/>
          </p:cNvGrpSpPr>
          <p:nvPr/>
        </p:nvGrpSpPr>
        <p:grpSpPr bwMode="auto">
          <a:xfrm>
            <a:off x="8407541" y="1516406"/>
            <a:ext cx="2303463" cy="1368425"/>
            <a:chOff x="566" y="2886"/>
            <a:chExt cx="1451" cy="862"/>
          </a:xfrm>
        </p:grpSpPr>
        <p:sp>
          <p:nvSpPr>
            <p:cNvPr id="18" name="AutoShape 18"/>
            <p:cNvSpPr>
              <a:spLocks noChangeArrowheads="1"/>
            </p:cNvSpPr>
            <p:nvPr/>
          </p:nvSpPr>
          <p:spPr bwMode="auto">
            <a:xfrm>
              <a:off x="566" y="2886"/>
              <a:ext cx="1451" cy="862"/>
            </a:xfrm>
            <a:prstGeom prst="cube">
              <a:avLst>
                <a:gd name="adj" fmla="val 25000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566" y="3113"/>
              <a:ext cx="1227" cy="635"/>
            </a:xfrm>
            <a:prstGeom prst="rect">
              <a:avLst/>
            </a:prstGeom>
            <a:solidFill>
              <a:srgbClr val="FBFB2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0" name="AutoShape 20"/>
            <p:cNvSpPr>
              <a:spLocks noChangeArrowheads="1"/>
            </p:cNvSpPr>
            <p:nvPr/>
          </p:nvSpPr>
          <p:spPr bwMode="auto">
            <a:xfrm>
              <a:off x="566" y="2886"/>
              <a:ext cx="1451" cy="227"/>
            </a:xfrm>
            <a:prstGeom prst="parallelogram">
              <a:avLst>
                <a:gd name="adj" fmla="val 102451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8407541" y="4363770"/>
            <a:ext cx="337101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endParaRPr lang="he-IL" sz="3200" dirty="0"/>
          </a:p>
        </p:txBody>
      </p:sp>
    </p:spTree>
    <p:extLst>
      <p:ext uri="{BB962C8B-B14F-4D97-AF65-F5344CB8AC3E}">
        <p14:creationId xmlns:p14="http://schemas.microsoft.com/office/powerpoint/2010/main" val="245846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DE97AA63-1A63-0247-B9BE-332BC3D6F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التدرّب</a:t>
            </a:r>
            <a:endParaRPr lang="x-non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A588034-4928-5C48-B07A-C49A1C8E1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842463" y="854102"/>
            <a:ext cx="2288013" cy="297375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8B1AB924-977B-C94D-87F0-9032B541A3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18461" y="5942694"/>
            <a:ext cx="1047545" cy="5501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07541" y="4363770"/>
            <a:ext cx="337101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endParaRPr lang="he-IL" sz="3200" dirty="0"/>
          </a:p>
        </p:txBody>
      </p:sp>
      <p:grpSp>
        <p:nvGrpSpPr>
          <p:cNvPr id="21" name="קבוצה 20"/>
          <p:cNvGrpSpPr/>
          <p:nvPr/>
        </p:nvGrpSpPr>
        <p:grpSpPr>
          <a:xfrm>
            <a:off x="2960828" y="1273898"/>
            <a:ext cx="5446713" cy="4279900"/>
            <a:chOff x="765175" y="1409700"/>
            <a:chExt cx="5446713" cy="4279900"/>
          </a:xfrm>
        </p:grpSpPr>
        <p:sp>
          <p:nvSpPr>
            <p:cNvPr id="22" name="Rectangle 5"/>
            <p:cNvSpPr>
              <a:spLocks noChangeArrowheads="1"/>
            </p:cNvSpPr>
            <p:nvPr/>
          </p:nvSpPr>
          <p:spPr bwMode="auto">
            <a:xfrm>
              <a:off x="3803650" y="3157538"/>
              <a:ext cx="1290638" cy="78422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3" name="Rectangle 6"/>
            <p:cNvSpPr>
              <a:spLocks noChangeArrowheads="1"/>
            </p:cNvSpPr>
            <p:nvPr/>
          </p:nvSpPr>
          <p:spPr bwMode="auto">
            <a:xfrm rot="10800000">
              <a:off x="765175" y="3941763"/>
              <a:ext cx="1292225" cy="1747837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auto">
            <a:xfrm>
              <a:off x="2055813" y="3157538"/>
              <a:ext cx="1747837" cy="78422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5" name="Rectangle 8"/>
            <p:cNvSpPr>
              <a:spLocks noChangeArrowheads="1"/>
            </p:cNvSpPr>
            <p:nvPr/>
          </p:nvSpPr>
          <p:spPr bwMode="auto">
            <a:xfrm>
              <a:off x="765175" y="3157538"/>
              <a:ext cx="1290638" cy="78422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6" name="Rectangle 9"/>
            <p:cNvSpPr>
              <a:spLocks noChangeArrowheads="1"/>
            </p:cNvSpPr>
            <p:nvPr/>
          </p:nvSpPr>
          <p:spPr bwMode="auto">
            <a:xfrm>
              <a:off x="3803650" y="1409700"/>
              <a:ext cx="1292225" cy="1747838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7" name="Rectangle 21"/>
            <p:cNvSpPr>
              <a:spLocks noChangeArrowheads="1"/>
            </p:cNvSpPr>
            <p:nvPr/>
          </p:nvSpPr>
          <p:spPr bwMode="auto">
            <a:xfrm>
              <a:off x="5095875" y="3157538"/>
              <a:ext cx="1116013" cy="784225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he-IL"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252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התאמה אישית 5">
      <a:dk1>
        <a:srgbClr val="424242"/>
      </a:dk1>
      <a:lt1>
        <a:srgbClr val="FFFFFF"/>
      </a:lt1>
      <a:dk2>
        <a:srgbClr val="5E5E5E"/>
      </a:dk2>
      <a:lt2>
        <a:srgbClr val="E7E6E6"/>
      </a:lt2>
      <a:accent1>
        <a:srgbClr val="1152C9"/>
      </a:accent1>
      <a:accent2>
        <a:srgbClr val="FB2265"/>
      </a:accent2>
      <a:accent3>
        <a:srgbClr val="FEC100"/>
      </a:accent3>
      <a:accent4>
        <a:srgbClr val="9D9E9D"/>
      </a:accent4>
      <a:accent5>
        <a:srgbClr val="67B2FF"/>
      </a:accent5>
      <a:accent6>
        <a:srgbClr val="FF82A5"/>
      </a:accent6>
      <a:hlink>
        <a:srgbClr val="1152C9"/>
      </a:hlink>
      <a:folHlink>
        <a:srgbClr val="7030A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84B2C970292541884C6D2E423F45B9" ma:contentTypeVersion="11" ma:contentTypeDescription="Create a new document." ma:contentTypeScope="" ma:versionID="4f3f6e36b171e087215f6d509548beb9">
  <xsd:schema xmlns:xsd="http://www.w3.org/2001/XMLSchema" xmlns:xs="http://www.w3.org/2001/XMLSchema" xmlns:p="http://schemas.microsoft.com/office/2006/metadata/properties" xmlns:ns3="7de65336-3470-4daf-946b-7619550e553e" xmlns:ns4="6ad565e7-c57f-415f-adfa-5c7854c55faf" targetNamespace="http://schemas.microsoft.com/office/2006/metadata/properties" ma:root="true" ma:fieldsID="6005d5751e642d050b7d13b2165ab4df" ns3:_="" ns4:_="">
    <xsd:import namespace="7de65336-3470-4daf-946b-7619550e553e"/>
    <xsd:import namespace="6ad565e7-c57f-415f-adfa-5c7854c55fa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e65336-3470-4daf-946b-7619550e553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d565e7-c57f-415f-adfa-5c7854c55f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B41A918-AE01-4908-8C74-37F9AEEBE7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e65336-3470-4daf-946b-7619550e553e"/>
    <ds:schemaRef ds:uri="6ad565e7-c57f-415f-adfa-5c7854c55f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27BCF7D-1411-4C38-96DE-F6E4017D5C6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50630D-C162-45BE-9359-8A7E2B414DF1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dcmitype/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6ad565e7-c57f-415f-adfa-5c7854c55faf"/>
    <ds:schemaRef ds:uri="7de65336-3470-4daf-946b-7619550e553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919</TotalTime>
  <Words>1323</Words>
  <Application>Microsoft Office PowerPoint</Application>
  <PresentationFormat>מותאם אישית</PresentationFormat>
  <Paragraphs>176</Paragraphs>
  <Slides>20</Slides>
  <Notes>20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20</vt:i4>
      </vt:variant>
    </vt:vector>
  </HeadingPairs>
  <TitlesOfParts>
    <vt:vector size="21" baseType="lpstr">
      <vt:lpstr>Office Theme</vt:lpstr>
      <vt:lpstr>מצגת של PowerPoint</vt:lpstr>
      <vt:lpstr>ماذا يجب أن نحضّر للحصّة؟ </vt:lpstr>
      <vt:lpstr>מצגת של PowerPoint</vt:lpstr>
      <vt:lpstr>מצגת של PowerPoint</vt:lpstr>
      <vt:lpstr>نبدأ بمتعة  - </vt:lpstr>
      <vt:lpstr>     أي الاجسام تعتبر صناديق </vt:lpstr>
      <vt:lpstr>الآن سنتعلّم – فرش الصندوق  </vt:lpstr>
      <vt:lpstr>التدرّب</vt:lpstr>
      <vt:lpstr>التدرّب</vt:lpstr>
      <vt:lpstr>التدرّب</vt:lpstr>
      <vt:lpstr>التدرّب</vt:lpstr>
      <vt:lpstr>   نبني هيكل المكعب والصندوق </vt:lpstr>
      <vt:lpstr>   ما هو المشترك والمختلف بين الصندوق والمكعب ؟</vt:lpstr>
      <vt:lpstr>مساحة السطح الخارجي </vt:lpstr>
      <vt:lpstr>حلّ</vt:lpstr>
      <vt:lpstr>حلّ</vt:lpstr>
      <vt:lpstr>حلّ</vt:lpstr>
      <vt:lpstr>   ما هو المشترك والمختلف بين الصندوق والمكعب ؟</vt:lpstr>
      <vt:lpstr>نواصل التدرّب       بناء صندوق ومكعب  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Ruthy Betinger</dc:creator>
  <cp:lastModifiedBy>user</cp:lastModifiedBy>
  <cp:revision>88</cp:revision>
  <dcterms:created xsi:type="dcterms:W3CDTF">2020-03-11T07:11:19Z</dcterms:created>
  <dcterms:modified xsi:type="dcterms:W3CDTF">2020-04-05T18:30:21Z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0x0101003A84B2C970292541884C6D2E423F45B9</vt:lpwstr>
  </property>
</Properties>
</file>