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0" r:id="rId1"/>
  </p:sldMasterIdLst>
  <p:notesMasterIdLst>
    <p:notesMasterId r:id="rId12"/>
  </p:notesMasterIdLst>
  <p:sldIdLst>
    <p:sldId id="278" r:id="rId2"/>
    <p:sldId id="280" r:id="rId3"/>
    <p:sldId id="281" r:id="rId4"/>
    <p:sldId id="292" r:id="rId5"/>
    <p:sldId id="284" r:id="rId6"/>
    <p:sldId id="285" r:id="rId7"/>
    <p:sldId id="286" r:id="rId8"/>
    <p:sldId id="288" r:id="rId9"/>
    <p:sldId id="289" r:id="rId10"/>
    <p:sldId id="293" r:id="rId11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71" autoAdjust="0"/>
    <p:restoredTop sz="94660"/>
  </p:normalViewPr>
  <p:slideViewPr>
    <p:cSldViewPr>
      <p:cViewPr varScale="1">
        <p:scale>
          <a:sx n="60" d="100"/>
          <a:sy n="60" d="100"/>
        </p:scale>
        <p:origin x="72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2116DE0-7F94-4441-9A51-DF3B9FCECAFB}" type="datetimeFigureOut">
              <a:rPr lang="he-IL" smtClean="0"/>
              <a:pPr/>
              <a:t>כ"ב/אדר/תש"פ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F2CE91-A70F-4D5A-A8C9-095F2D0D386E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23854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نبتعد</a:t>
            </a:r>
            <a:r>
              <a:rPr lang="ar-SA" baseline="0" dirty="0" smtClean="0"/>
              <a:t> عن النار، نشم رائحة الوردة, نتذوق الطعام, نستمع للآخرين ونرد عليهم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2CE91-A70F-4D5A-A8C9-095F2D0D386E}" type="slidenum">
              <a:rPr lang="he-IL" smtClean="0"/>
              <a:pPr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37788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وهنا</a:t>
            </a:r>
            <a:r>
              <a:rPr lang="ar-SA" baseline="0" dirty="0" smtClean="0"/>
              <a:t> سيسال المعلم لماذا منطقة الشم مرتبطة مع منطقة الذوق</a:t>
            </a:r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2CE91-A70F-4D5A-A8C9-095F2D0D386E}" type="slidenum">
              <a:rPr lang="he-IL" smtClean="0"/>
              <a:pPr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06317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398861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49441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849524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0616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979030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עמוד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63421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עמודת 3 תמונו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2012998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444447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665820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202495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96074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86274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412066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733055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48112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418446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D3A9-CC95-4BCE-BF22-D5E8D3617B5F}" type="datetimeFigureOut">
              <a:rPr lang="ar-AE" smtClean="0"/>
              <a:pPr/>
              <a:t>24/07/1441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6A95-BFC1-4764-A256-62D5F4575284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58419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A226D45-0B87-4EC7-A857-734B08D66398}" type="datetimeFigureOut">
              <a:rPr lang="he-I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כ"ב/אדר/תש"פ</a:t>
            </a:fld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he-I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CF444BB-4B63-4875-9987-CC0BF7553128}" type="slidenum">
              <a:rPr lang="he-IL" altLang="he-IL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he-IL" altLang="he-IL" smtClean="0"/>
          </a:p>
        </p:txBody>
      </p:sp>
    </p:spTree>
    <p:extLst>
      <p:ext uri="{BB962C8B-B14F-4D97-AF65-F5344CB8AC3E}">
        <p14:creationId xmlns:p14="http://schemas.microsoft.com/office/powerpoint/2010/main" val="108539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ctr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app.wizer.me/learn/XHU6U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72400" cy="3214710"/>
          </a:xfrm>
        </p:spPr>
        <p:txBody>
          <a:bodyPr>
            <a:noAutofit/>
          </a:bodyPr>
          <a:lstStyle/>
          <a:p>
            <a:r>
              <a:rPr lang="ar-SA" sz="5400" b="1" u="sng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” الجهاز العصبي“ </a:t>
            </a:r>
            <a:br>
              <a:rPr lang="ar-SA" sz="5400" b="1" u="sng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SA" sz="5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هو الذي يستقبل المحفزات</a:t>
            </a:r>
            <a:br>
              <a:rPr lang="ar-SA" sz="5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SA" sz="5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من البيئة</a:t>
            </a:r>
            <a:endParaRPr lang="he-IL" sz="5400" b="1" dirty="0">
              <a:solidFill>
                <a:srgbClr val="C00000"/>
              </a:solidFill>
              <a:latin typeface="Traditional Arabic" pitchFamily="18" charset="-78"/>
            </a:endParaRPr>
          </a:p>
        </p:txBody>
      </p:sp>
      <p:pic>
        <p:nvPicPr>
          <p:cNvPr id="1026" name="Picture 2" descr="http://t2.gstatic.com/images?q=tbn:ANd9GcTmIxH5oPG4G-tq4oO0dZjTic9bMNL_JVEkh9SXma16WKytZEh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876"/>
            <a:ext cx="2286016" cy="30519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67744" y="3584808"/>
            <a:ext cx="6357982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AutoNum type="arabicPeriod"/>
            </a:pPr>
            <a:r>
              <a:rPr lang="ar-SA" sz="4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درجة الحرارة</a:t>
            </a:r>
          </a:p>
          <a:p>
            <a:pPr marL="342900" indent="-342900">
              <a:buAutoNum type="arabicPeriod"/>
            </a:pPr>
            <a:r>
              <a:rPr lang="ar-SA" sz="4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ضوء</a:t>
            </a:r>
          </a:p>
          <a:p>
            <a:pPr marL="342900" indent="-342900">
              <a:buAutoNum type="arabicPeriod"/>
            </a:pPr>
            <a:r>
              <a:rPr lang="ar-SA" sz="4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ذبذبات</a:t>
            </a:r>
          </a:p>
          <a:p>
            <a:pPr marL="342900" indent="-342900">
              <a:buAutoNum type="arabicPeriod"/>
            </a:pPr>
            <a:r>
              <a:rPr lang="ar-SA" sz="44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ضغط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https://app.wizer.me/learn/XHU6U1</a:t>
            </a:r>
            <a:r>
              <a:rPr lang="en-US" dirty="0"/>
              <a:t/>
            </a:r>
            <a:br>
              <a:rPr lang="en-US" dirty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ادخل واكتب اسمك واسم عائلتك </a:t>
            </a:r>
            <a:r>
              <a:rPr lang="ar-SA" dirty="0" err="1" smtClean="0"/>
              <a:t>بالانجليزية</a:t>
            </a:r>
            <a:r>
              <a:rPr lang="ar-SA" dirty="0" smtClean="0"/>
              <a:t>  </a:t>
            </a:r>
            <a:r>
              <a:rPr lang="en-US" dirty="0" smtClean="0"/>
              <a:t>name or mail</a:t>
            </a:r>
            <a:endParaRPr lang="ar-SA" dirty="0" smtClean="0"/>
          </a:p>
          <a:p>
            <a:r>
              <a:rPr lang="ar-SA" dirty="0" smtClean="0"/>
              <a:t>اكتب الرقم السري </a:t>
            </a:r>
            <a:r>
              <a:rPr lang="ar-SA" dirty="0" err="1" smtClean="0"/>
              <a:t>بامكانك</a:t>
            </a:r>
            <a:r>
              <a:rPr lang="ar-SA" dirty="0" smtClean="0"/>
              <a:t> ادخال 6 ارقام   </a:t>
            </a:r>
            <a:r>
              <a:rPr lang="en-US" dirty="0" err="1" smtClean="0"/>
              <a:t>pssword</a:t>
            </a:r>
            <a:endParaRPr lang="ar-SA" dirty="0" smtClean="0"/>
          </a:p>
          <a:p>
            <a:r>
              <a:rPr lang="ar-SA" dirty="0" smtClean="0"/>
              <a:t>وعليك حفظها </a:t>
            </a:r>
            <a:r>
              <a:rPr lang="ar-SA" dirty="0" err="1" smtClean="0"/>
              <a:t>لادخالها</a:t>
            </a:r>
            <a:r>
              <a:rPr lang="ar-SA" dirty="0" smtClean="0"/>
              <a:t> مرة أخرى</a:t>
            </a:r>
          </a:p>
          <a:p>
            <a:r>
              <a:rPr lang="ar-SA" dirty="0" smtClean="0"/>
              <a:t>بعدها اضغط على </a:t>
            </a:r>
          </a:p>
          <a:p>
            <a:r>
              <a:rPr lang="en-US" dirty="0" smtClean="0"/>
              <a:t>Sing in</a:t>
            </a:r>
            <a:endParaRPr lang="ar-SA" dirty="0" smtClean="0"/>
          </a:p>
          <a:p>
            <a:r>
              <a:rPr lang="ar-SA" dirty="0" smtClean="0"/>
              <a:t>الدخول للمهمة وعند الانهاء </a:t>
            </a:r>
          </a:p>
          <a:p>
            <a:r>
              <a:rPr lang="ar-SA" dirty="0" smtClean="0"/>
              <a:t>اضغط على حفظ </a:t>
            </a:r>
            <a:r>
              <a:rPr lang="en-US" dirty="0" smtClean="0"/>
              <a:t>save</a:t>
            </a:r>
          </a:p>
          <a:p>
            <a:r>
              <a:rPr lang="ar-SA" dirty="0" smtClean="0"/>
              <a:t>اضغط بعدها على تسليم</a:t>
            </a:r>
          </a:p>
          <a:p>
            <a:pPr marL="0" indent="0">
              <a:buNone/>
            </a:pPr>
            <a:r>
              <a:rPr lang="en-US" dirty="0" smtClean="0"/>
              <a:t>Hand in work</a:t>
            </a:r>
            <a:endParaRPr lang="ar-SA" dirty="0" smtClean="0"/>
          </a:p>
          <a:p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1" t="24017" r="3260" b="20444"/>
          <a:stretch/>
        </p:blipFill>
        <p:spPr>
          <a:xfrm>
            <a:off x="467544" y="3789040"/>
            <a:ext cx="5176791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6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571441" y="692696"/>
            <a:ext cx="8572559" cy="2714644"/>
          </a:xfrm>
        </p:spPr>
        <p:txBody>
          <a:bodyPr>
            <a:noAutofit/>
          </a:bodyPr>
          <a:lstStyle/>
          <a:p>
            <a:r>
              <a:rPr lang="ar-SA" sz="3600" b="1" dirty="0" smtClean="0">
                <a:latin typeface="Traditional Arabic" pitchFamily="18" charset="-78"/>
                <a:cs typeface="Traditional Arabic" pitchFamily="18" charset="-78"/>
              </a:rPr>
              <a:t>أعضاء الجسم التي فيها أطراف الأعصاب الحساسة</a:t>
            </a:r>
          </a:p>
          <a:p>
            <a:r>
              <a:rPr lang="ar-SA" sz="3600" b="1" dirty="0" smtClean="0">
                <a:latin typeface="Traditional Arabic" pitchFamily="18" charset="-78"/>
                <a:cs typeface="Traditional Arabic" pitchFamily="18" charset="-78"/>
              </a:rPr>
              <a:t> لاستقبال المحفزات من البيئة الخارجية تسمى  أعضاء</a:t>
            </a:r>
            <a:r>
              <a:rPr lang="ar-SA" sz="3600" b="1" dirty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b="1" dirty="0" smtClean="0">
                <a:latin typeface="Traditional Arabic" pitchFamily="18" charset="-78"/>
                <a:cs typeface="Traditional Arabic" pitchFamily="18" charset="-78"/>
              </a:rPr>
              <a:t>الحس.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492896"/>
            <a:ext cx="8429684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حاسة البصر تستقبل محفز الضوء في الشبكية التي في العينين.</a:t>
            </a:r>
          </a:p>
          <a:p>
            <a:pPr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حاسة السمع تستقبل محفزات لذبذبات الهواء في الأذنين.</a:t>
            </a:r>
          </a:p>
          <a:p>
            <a:pPr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حاسة الشم وحاسة الذوق تستقبلان محفزات كيماوية لمواد في الأنف وفي الفم.</a:t>
            </a:r>
          </a:p>
          <a:p>
            <a:pPr>
              <a:buFont typeface="Arial" pitchFamily="34" charset="0"/>
              <a:buChar char="•"/>
            </a:pPr>
            <a:r>
              <a:rPr lang="ar-SA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حاسة اللمس تستقبل محفزات مثل لمس, ضغط, حرارة وبرد في الجلد</a:t>
            </a:r>
          </a:p>
          <a:p>
            <a:pPr>
              <a:buFont typeface="Arial" pitchFamily="34" charset="0"/>
              <a:buChar char="•"/>
            </a:pPr>
            <a:endParaRPr lang="he-IL" sz="3600" b="1" dirty="0">
              <a:solidFill>
                <a:srgbClr val="C00000"/>
              </a:solidFill>
              <a:latin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8643998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r>
              <a:rPr lang="ar-SA" sz="4800" dirty="0" smtClean="0">
                <a:solidFill>
                  <a:schemeClr val="bg1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4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لقد تعلمنا أن:</a:t>
            </a:r>
          </a:p>
          <a:p>
            <a:r>
              <a:rPr lang="ar-SA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يتكون عمل الجهاز العصبي من ثلاث مراحل وهي</a:t>
            </a:r>
            <a:r>
              <a:rPr lang="ar-SA" sz="4800" b="1" dirty="0" smtClean="0">
                <a:solidFill>
                  <a:schemeClr val="bg1"/>
                </a:solidFill>
                <a:latin typeface="Traditional Arabic" pitchFamily="18" charset="-78"/>
                <a:cs typeface="Traditional Arabic" pitchFamily="18" charset="-78"/>
              </a:rPr>
              <a:t>:</a:t>
            </a:r>
          </a:p>
          <a:p>
            <a:endParaRPr lang="ar-SA" sz="4800" b="1" dirty="0" smtClean="0">
              <a:solidFill>
                <a:schemeClr val="bg1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>
              <a:buFont typeface="Wingdings" pitchFamily="2" charset="2"/>
              <a:buChar char="v"/>
            </a:pPr>
            <a:r>
              <a:rPr lang="ar-SA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استقبال محفز .</a:t>
            </a:r>
          </a:p>
          <a:p>
            <a:pPr>
              <a:buFont typeface="Wingdings" pitchFamily="2" charset="2"/>
              <a:buChar char="v"/>
            </a:pPr>
            <a:r>
              <a:rPr lang="ar-SA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معالجة معلومات في الدماغ.</a:t>
            </a:r>
          </a:p>
          <a:p>
            <a:pPr>
              <a:buFont typeface="Wingdings" pitchFamily="2" charset="2"/>
              <a:buChar char="v"/>
            </a:pPr>
            <a:r>
              <a:rPr lang="ar-SA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رد فعل.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786050" y="461760"/>
            <a:ext cx="6215106" cy="1252728"/>
          </a:xfrm>
        </p:spPr>
        <p:txBody>
          <a:bodyPr>
            <a:noAutofit/>
          </a:bodyPr>
          <a:lstStyle/>
          <a:p>
            <a:r>
              <a:rPr lang="ar-SA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وكيف نستقبل كل المعلومات التي تحيط بنا ونستجيب لها....</a:t>
            </a:r>
            <a:endParaRPr lang="he-IL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  <p:pic>
        <p:nvPicPr>
          <p:cNvPr id="4" name="תמונה 3" descr="cus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681642"/>
            <a:ext cx="2736304" cy="2331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תמונה 6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9105" y="2292856"/>
            <a:ext cx="2428892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2847288"/>
            <a:ext cx="2428892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285728"/>
            <a:ext cx="8215370" cy="609397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إذاً ذلك صحيح....</a:t>
            </a:r>
          </a:p>
          <a:p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فالدماغ هو الذي يقوم بمعالجة المعلومات.</a:t>
            </a:r>
          </a:p>
          <a:p>
            <a:r>
              <a:rPr lang="ar-SA" sz="3200" b="1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فتنتقل الحوافز العصبية بواسطة الأعصاب من عضو الحس إلى المناطق الملائمة في الدماغ </a:t>
            </a:r>
          </a:p>
          <a:p>
            <a:r>
              <a:rPr lang="ar-SA" sz="3200" b="1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فالمناطق التي في الدماغ هي:</a:t>
            </a:r>
          </a:p>
          <a:p>
            <a:endParaRPr lang="ar-SA" sz="3200" b="1" dirty="0" smtClean="0">
              <a:solidFill>
                <a:schemeClr val="accent6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منطقة الرؤية</a:t>
            </a:r>
          </a:p>
          <a:p>
            <a:pPr algn="ctr"/>
            <a:r>
              <a:rPr lang="ar-SA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منطقة السمع.</a:t>
            </a:r>
          </a:p>
          <a:p>
            <a:pPr algn="ctr"/>
            <a:r>
              <a:rPr lang="ar-SA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منطقة اللمس.</a:t>
            </a:r>
          </a:p>
          <a:p>
            <a:pPr algn="ctr"/>
            <a:r>
              <a:rPr lang="ar-SA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مناطق الشم والذوق.</a:t>
            </a:r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501122" cy="37862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ar-SA" sz="5400" b="1" u="sng" dirty="0" err="1" smtClean="0">
                <a:latin typeface="Traditional Arabic" pitchFamily="18" charset="-78"/>
                <a:cs typeface="Traditional Arabic" pitchFamily="18" charset="-78"/>
              </a:rPr>
              <a:t>اذا</a:t>
            </a:r>
            <a:r>
              <a:rPr lang="ar-SA" sz="5400" b="1" u="sng" dirty="0" smtClean="0">
                <a:latin typeface="Traditional Arabic" pitchFamily="18" charset="-78"/>
                <a:cs typeface="Traditional Arabic" pitchFamily="18" charset="-78"/>
              </a:rPr>
              <a:t> نستنتج أن:</a:t>
            </a:r>
            <a:r>
              <a:rPr lang="ar-SA" sz="5400" dirty="0" smtClean="0"/>
              <a:t/>
            </a:r>
            <a:br>
              <a:rPr lang="ar-SA" sz="5400" dirty="0" smtClean="0"/>
            </a:br>
            <a:r>
              <a:rPr lang="ar-SA" sz="5400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الدماغ يحلل الحافز العصبي وعندها نحن نرى و</a:t>
            </a:r>
            <a:r>
              <a:rPr lang="ar-SA" sz="5400" u="sng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نميز</a:t>
            </a:r>
            <a:r>
              <a:rPr lang="ar-SA" sz="5400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بين الصور, نسمع و</a:t>
            </a:r>
            <a:r>
              <a:rPr lang="ar-SA" sz="5400" u="sng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نميز</a:t>
            </a:r>
            <a:r>
              <a:rPr lang="ar-SA" sz="5400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بين الأصوات ونحس و</a:t>
            </a:r>
            <a:r>
              <a:rPr lang="ar-SA" sz="5400" u="sng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نميز</a:t>
            </a:r>
            <a:r>
              <a:rPr lang="ar-SA" sz="5400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بين الأشياء المختلفة بالملمس. </a:t>
            </a:r>
            <a:endParaRPr lang="he-IL" sz="5400" dirty="0">
              <a:solidFill>
                <a:schemeClr val="accent6">
                  <a:lumMod val="75000"/>
                </a:schemeClr>
              </a:solidFill>
              <a:latin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772400" cy="4357718"/>
          </a:xfrm>
        </p:spPr>
        <p:txBody>
          <a:bodyPr>
            <a:noAutofit/>
          </a:bodyPr>
          <a:lstStyle/>
          <a:p>
            <a:r>
              <a:rPr lang="ar-SA" sz="5400" dirty="0" smtClean="0">
                <a:solidFill>
                  <a:srgbClr val="002060"/>
                </a:solidFill>
                <a:latin typeface="Traditional Arabic" pitchFamily="18" charset="-78"/>
                <a:cs typeface="Traditional Arabic" pitchFamily="18" charset="-78"/>
              </a:rPr>
              <a:t>كَما نَعلمُ....</a:t>
            </a:r>
            <a:r>
              <a:rPr lang="ar-SA" sz="5400" dirty="0" smtClean="0"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SA" sz="5400" dirty="0" smtClean="0">
                <a:latin typeface="Traditional Arabic" pitchFamily="18" charset="-78"/>
                <a:cs typeface="Traditional Arabic" pitchFamily="18" charset="-78"/>
              </a:rPr>
            </a:br>
            <a:r>
              <a:rPr lang="ar-SA" sz="5400" dirty="0" smtClean="0">
                <a:latin typeface="Traditional Arabic" pitchFamily="18" charset="-78"/>
                <a:cs typeface="Traditional Arabic" pitchFamily="18" charset="-78"/>
              </a:rPr>
              <a:t>تصل إلى الدماغ معلومات على شكل محفزات عصبية من أعضاء الحس، تتم في الدماغ عملية معالجة معلومات، </a:t>
            </a:r>
            <a:br>
              <a:rPr lang="ar-SA" sz="5400" dirty="0" smtClean="0">
                <a:latin typeface="Traditional Arabic" pitchFamily="18" charset="-78"/>
                <a:cs typeface="Traditional Arabic" pitchFamily="18" charset="-78"/>
              </a:rPr>
            </a:br>
            <a:endParaRPr lang="he-IL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662440"/>
          </a:xfrm>
        </p:spPr>
        <p:txBody>
          <a:bodyPr>
            <a:normAutofit/>
          </a:bodyPr>
          <a:lstStyle/>
          <a:p>
            <a:r>
              <a:rPr lang="ar-SA" sz="4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لكن ما هي المحفزات العصبية:</a:t>
            </a:r>
            <a:r>
              <a:rPr lang="ar-SA" sz="4800" dirty="0" smtClean="0">
                <a:solidFill>
                  <a:schemeClr val="accent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SA" sz="4800" dirty="0" smtClean="0">
                <a:solidFill>
                  <a:schemeClr val="accent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SA" sz="48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SA" sz="4800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SA" sz="4800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هي أوامر (معلومات) للعضلات لكي تنقبض وللغدد لكي تفرز – هذا هو رد الفعل. </a:t>
            </a:r>
            <a:br>
              <a:rPr lang="ar-SA" sz="4800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SA" sz="4800" dirty="0" smtClean="0">
                <a:solidFill>
                  <a:schemeClr val="accent6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نقل الأوامر من الدماغ إلى العضلات والى الغدد يتم هو أيضا بواسطة ألياف عصبية تربط بينها، وتنقسم الألياف العصبية إلى مجموعتين.</a:t>
            </a:r>
            <a:endParaRPr lang="he-IL" sz="4800" dirty="0">
              <a:solidFill>
                <a:schemeClr val="accent6">
                  <a:lumMod val="75000"/>
                </a:schemeClr>
              </a:solidFill>
              <a:latin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642918"/>
            <a:ext cx="4214842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400" dirty="0" smtClean="0">
                <a:latin typeface="Traditional Arabic" pitchFamily="18" charset="-78"/>
                <a:cs typeface="Traditional Arabic" pitchFamily="18" charset="-78"/>
              </a:rPr>
              <a:t>مجموعتي الألياف العصبية</a:t>
            </a:r>
            <a:endParaRPr lang="he-IL" sz="4400" dirty="0">
              <a:latin typeface="Traditional Arabic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2786058"/>
            <a:ext cx="35719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أعصاب تنقل معلومات من الجسم إلى الدماغ</a:t>
            </a:r>
            <a:endParaRPr lang="he-IL" sz="3600" b="1" dirty="0">
              <a:solidFill>
                <a:srgbClr val="C00000"/>
              </a:solidFill>
              <a:latin typeface="Traditional Arabic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714620"/>
            <a:ext cx="35719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أعصاب تنقل معلومات من الدماغ إلى الجسم</a:t>
            </a:r>
            <a:endParaRPr lang="he-IL" sz="3600" b="1" dirty="0">
              <a:solidFill>
                <a:srgbClr val="C00000"/>
              </a:solidFill>
              <a:latin typeface="Traditional Arabic" pitchFamily="18" charset="-78"/>
            </a:endParaRPr>
          </a:p>
        </p:txBody>
      </p:sp>
      <p:cxnSp>
        <p:nvCxnSpPr>
          <p:cNvPr id="9" name="מחבר חץ ישר 8"/>
          <p:cNvCxnSpPr>
            <a:stCxn id="4" idx="2"/>
            <a:endCxn id="6" idx="0"/>
          </p:cNvCxnSpPr>
          <p:nvPr/>
        </p:nvCxnSpPr>
        <p:spPr>
          <a:xfrm rot="16200000" flipH="1">
            <a:off x="4974580" y="974059"/>
            <a:ext cx="1373699" cy="22502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מחבר חץ ישר 10"/>
          <p:cNvCxnSpPr>
            <a:stCxn id="4" idx="2"/>
            <a:endCxn id="7" idx="0"/>
          </p:cNvCxnSpPr>
          <p:nvPr/>
        </p:nvCxnSpPr>
        <p:spPr>
          <a:xfrm rot="5400000">
            <a:off x="2760003" y="938341"/>
            <a:ext cx="1302261" cy="22502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טיפה">
  <a:themeElements>
    <a:clrScheme name="טיפה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טיפה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טיפה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6017</TotalTime>
  <Words>252</Words>
  <Application>Microsoft Office PowerPoint</Application>
  <PresentationFormat>‫הצגה על המסך (4:3)</PresentationFormat>
  <Paragraphs>48</Paragraphs>
  <Slides>10</Slides>
  <Notes>2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 New Roman</vt:lpstr>
      <vt:lpstr>Traditional Arabic</vt:lpstr>
      <vt:lpstr>Tw Cen MT</vt:lpstr>
      <vt:lpstr>Wingdings</vt:lpstr>
      <vt:lpstr>טיפה</vt:lpstr>
      <vt:lpstr>” الجهاز العصبي“  هو الذي يستقبل المحفزات  من البيئة</vt:lpstr>
      <vt:lpstr>מצגת של PowerPoint</vt:lpstr>
      <vt:lpstr>מצגת של PowerPoint</vt:lpstr>
      <vt:lpstr>وكيف نستقبل كل المعلومات التي تحيط بنا ونستجيب لها....</vt:lpstr>
      <vt:lpstr>מצגת של PowerPoint</vt:lpstr>
      <vt:lpstr>اذا نستنتج أن: الدماغ يحلل الحافز العصبي وعندها نحن نرى ونميز بين الصور, نسمع ونميز بين الأصوات ونحس ونميز بين الأشياء المختلفة بالملمس. </vt:lpstr>
      <vt:lpstr>كَما نَعلمُ.... تصل إلى الدماغ معلومات على شكل محفزات عصبية من أعضاء الحس، تتم في الدماغ عملية معالجة معلومات،  </vt:lpstr>
      <vt:lpstr>لكن ما هي المحفزات العصبية:   هي أوامر (معلومات) للعضلات لكي تنقبض وللغدد لكي تفرز – هذا هو رد الفعل.  نقل الأوامر من الدماغ إلى العضلات والى الغدد يتم هو أيضا بواسطة ألياف عصبية تربط بينها، وتنقسم الألياف العصبية إلى مجموعتين.</vt:lpstr>
      <vt:lpstr>מצגת של PowerPoint</vt:lpstr>
      <vt:lpstr>https://app.wizer.me/learn/XHU6U1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الصف الخامس</dc:title>
  <dc:creator>קעדען אדראק</dc:creator>
  <cp:lastModifiedBy>Win10</cp:lastModifiedBy>
  <cp:revision>52</cp:revision>
  <dcterms:created xsi:type="dcterms:W3CDTF">2013-04-13T14:34:14Z</dcterms:created>
  <dcterms:modified xsi:type="dcterms:W3CDTF">2020-03-18T20:49:20Z</dcterms:modified>
</cp:coreProperties>
</file>