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10" initials="W" lastIdx="1" clrIdx="0">
    <p:extLst>
      <p:ext uri="{19B8F6BF-5375-455C-9EA6-DF929625EA0E}">
        <p15:presenceInfo xmlns:p15="http://schemas.microsoft.com/office/powerpoint/2012/main" userId="Win10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4-30T00:21:58.614" idx="1">
    <p:pos x="767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299A2F5-EFF2-40EE-875D-A6BC7CAD3B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E7EAADF5-76D5-41B8-BB05-DA2D2B674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333A4911-057C-4066-B266-0A4EE0E48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468AF6C4-C3B2-4A06-8C37-5354BD601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943D9C2A-E25C-4F79-AEF2-5F38C2201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471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6480136-E057-4122-8A80-7D4419D87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EF07F095-C63A-4161-B4F5-60334AF647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6DA80C7F-9922-4B33-9926-15ABC216D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4D6EC9AA-57F5-4E76-831D-8B1841DC8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77C5FB9A-80CC-4D1E-9512-1F57660FE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3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420EFE84-6409-4D21-9802-1C9AE09213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17E1D758-F296-4C89-B076-2C4756E617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C51DF88D-5BFA-4772-8F24-D8E2BB09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082C35C0-672A-40DE-8DFB-F2A893BF7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A5264442-D51B-42EB-9672-26C8C6F97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3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8086BA8-15F1-4856-A685-3E31C2827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79FE971-D2C9-4A39-AE1A-D369E5C96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A0A2820D-D830-4DA6-82A6-60EB84EBE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A764ACBA-6422-4A17-BBC0-CCB1B5AB3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32F63934-B867-4DAA-B4F6-48BCA4598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99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1C1CFB2-88AA-4A3C-A356-727C8A2AB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C89876B5-05C0-4317-A54D-099834998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DB5E705F-6433-4A89-BBC0-6CC666751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5363574E-7BFB-4915-BFA5-D0DF18AAA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7C458162-D366-47CE-9DA8-A2FC2D147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05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1BA642E-6B9B-4E48-9440-C50D8A9F2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EC4AE2E-9BA8-43E7-8FD4-E1B855380E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2040FA2D-5E84-4795-A2EC-7A807BBD20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DCDC79CD-5DA7-4924-BA02-15EB8D709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5F0BA187-17F4-471C-8443-1646DE87E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0BC0C400-2F3D-4B1D-A6CC-854891EDC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334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DEB79B5-8DF0-43DA-8853-183B76296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713EE7F2-5601-4977-92D9-71B85CA2A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D836CE26-32F2-4025-AED4-59E6904E26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2526EE39-B483-4B71-A802-8B958AA446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C176CAE0-C49B-4459-BB59-A1691037BD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E77880AA-FB54-44AE-B43F-D0E615C8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44F08364-D5AD-41E3-89FA-AAA043ED7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F2BF4FD2-D32E-4190-873A-9C60A57BD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42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F4545C8-883B-43E1-BEDC-6004B733B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C2173A7E-4FD2-474E-BB06-7B40283B2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99166AF9-5059-4B8E-8740-D48C4BCD7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61809F67-3E0E-44FD-8392-1ABA470B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6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09C62631-FBF7-4CA2-8DE9-800C3FC0D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2B19FCA7-FE59-4E66-8672-9589DE189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B44D1F87-6D55-42F1-ACF8-EA50D0027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627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780FF78-A860-4FA9-B965-65B879DA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8BDE30DD-2657-4724-87D6-5FA54632F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1ACCCFD5-7FD8-4A14-A0A5-F3E2D679E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4658401A-D193-4741-A3C3-4ABC7B148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A3275FDF-14C2-4ECE-89B1-667D41781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8DBC16E1-B981-45C7-B99C-7B216F37D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0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ABE0556-3EE8-40EB-9483-37E9CF8DC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E3E89500-4DB2-495A-A64F-593A7E9AF6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4D05DA9F-0723-4B25-A67E-CD85977E9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79774981-33D7-4297-9B3C-A52F4F7E1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A9F4E4C5-25C2-41ED-966E-57F4FE06C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48E4A749-FCF7-43AD-8BB6-C6244E45D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58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B79BC730-F510-471A-87B5-7AE4476CD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9C44AE8F-D2C1-414B-9F5A-5910F1655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D578BFDB-FDB6-4314-B06E-60D2C03F69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502CD-415C-4EE0-81E8-3CE227C08876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9E2B7A9F-20A8-40FB-975C-F2591D9190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B3FF8D0C-B21D-49C9-B7C7-BD1D17D7C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15DEF-0252-491B-ABD0-52517ADD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3C481A3-843F-4DAF-AFC9-503FC3F69D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00B050"/>
                </a:solidFill>
              </a:rPr>
              <a:t>الاعداد حتى 100</a:t>
            </a:r>
            <a:br>
              <a:rPr lang="ar-SA" b="1" dirty="0">
                <a:solidFill>
                  <a:srgbClr val="00B050"/>
                </a:solidFill>
              </a:rPr>
            </a:br>
            <a:r>
              <a:rPr lang="ar-SA" b="1" dirty="0">
                <a:solidFill>
                  <a:srgbClr val="00B050"/>
                </a:solidFill>
              </a:rPr>
              <a:t>الصف الأول 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36AF1FCE-7D7B-4335-9E5F-0A8BED119D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/>
              <a:t>قراءة / كتابة  </a:t>
            </a:r>
          </a:p>
          <a:p>
            <a:r>
              <a:rPr lang="ar-SA" b="1" dirty="0"/>
              <a:t>التالي/ السابق </a:t>
            </a:r>
          </a:p>
          <a:p>
            <a:r>
              <a:rPr lang="ar-SA" b="1" dirty="0"/>
              <a:t>( قبل / بعد)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728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BCA0DD5-EF7E-4DD8-A4A5-3D3625A0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نحل معا: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7ABF362-4852-4557-8165-8DB0FC62D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ar-SA" sz="3500" b="1" dirty="0">
                <a:solidFill>
                  <a:srgbClr val="FF0000"/>
                </a:solidFill>
              </a:rPr>
              <a:t>العدد        السابق </a:t>
            </a:r>
          </a:p>
          <a:p>
            <a:pPr marL="0" indent="0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dirty="0"/>
              <a:t>18           ___</a:t>
            </a:r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dirty="0"/>
              <a:t>21         ___</a:t>
            </a:r>
          </a:p>
          <a:p>
            <a:pPr marL="0" indent="0" algn="ctr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                          38          ___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                         66          ___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                         83          ___</a:t>
            </a: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754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8B147B6-2668-484A-B442-F3C95DBD0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6501" y="435463"/>
            <a:ext cx="10515600" cy="1325563"/>
          </a:xfrm>
        </p:spPr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السابق والتالي:            </a:t>
            </a:r>
            <a:r>
              <a:rPr lang="ar-SA" dirty="0"/>
              <a:t>+1                -1 </a:t>
            </a:r>
            <a:br>
              <a:rPr lang="ar-SA" dirty="0"/>
            </a:br>
            <a:r>
              <a:rPr lang="ar-SA" dirty="0"/>
              <a:t>                              التالي            السابق</a:t>
            </a:r>
            <a:endParaRPr lang="en-US" dirty="0"/>
          </a:p>
        </p:txBody>
      </p:sp>
      <p:sp>
        <p:nvSpPr>
          <p:cNvPr id="11" name="מציין מיקום תוכן 10">
            <a:extLst>
              <a:ext uri="{FF2B5EF4-FFF2-40B4-BE49-F238E27FC236}">
                <a16:creationId xmlns:a16="http://schemas.microsoft.com/office/drawing/2014/main" id="{A8CE9C7E-5B7E-477D-BB8F-3D6D4D2AB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                           23   </a:t>
            </a:r>
          </a:p>
          <a:p>
            <a:pPr marL="0" indent="0">
              <a:buNone/>
            </a:pPr>
            <a:r>
              <a:rPr lang="ar-SA" dirty="0"/>
              <a:t> </a:t>
            </a:r>
          </a:p>
          <a:p>
            <a:pPr marL="0" indent="0">
              <a:buNone/>
            </a:pPr>
            <a:r>
              <a:rPr lang="ar-SA" dirty="0"/>
              <a:t>                                                    47 </a:t>
            </a:r>
          </a:p>
          <a:p>
            <a:pPr marL="0" indent="0">
              <a:buNone/>
            </a:pPr>
            <a:r>
              <a:rPr lang="ar-SA" dirty="0"/>
              <a:t>                                                    </a:t>
            </a:r>
          </a:p>
          <a:p>
            <a:pPr marL="0" indent="0">
              <a:buNone/>
            </a:pPr>
            <a:r>
              <a:rPr lang="ar-SA" dirty="0"/>
              <a:t>                                                    60   </a:t>
            </a:r>
          </a:p>
          <a:p>
            <a:pPr marL="0" indent="0">
              <a:buNone/>
            </a:pPr>
            <a:r>
              <a:rPr lang="ar-SA" dirty="0"/>
              <a:t>  </a:t>
            </a:r>
          </a:p>
          <a:p>
            <a:pPr marL="0" indent="0">
              <a:buNone/>
            </a:pPr>
            <a:r>
              <a:rPr lang="ar-SA" dirty="0"/>
              <a:t>                                                    88</a:t>
            </a:r>
          </a:p>
        </p:txBody>
      </p:sp>
      <p:sp>
        <p:nvSpPr>
          <p:cNvPr id="12" name="מלבן 11">
            <a:extLst>
              <a:ext uri="{FF2B5EF4-FFF2-40B4-BE49-F238E27FC236}">
                <a16:creationId xmlns:a16="http://schemas.microsoft.com/office/drawing/2014/main" id="{BCBDBA65-585D-477C-AFA5-B3EC22DB80CF}"/>
              </a:ext>
            </a:extLst>
          </p:cNvPr>
          <p:cNvSpPr/>
          <p:nvPr/>
        </p:nvSpPr>
        <p:spPr>
          <a:xfrm>
            <a:off x="6775938" y="2307102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מלבן 12">
            <a:extLst>
              <a:ext uri="{FF2B5EF4-FFF2-40B4-BE49-F238E27FC236}">
                <a16:creationId xmlns:a16="http://schemas.microsoft.com/office/drawing/2014/main" id="{1675337E-5B84-458B-850C-932267782BB7}"/>
              </a:ext>
            </a:extLst>
          </p:cNvPr>
          <p:cNvSpPr/>
          <p:nvPr/>
        </p:nvSpPr>
        <p:spPr>
          <a:xfrm>
            <a:off x="5346308" y="2307102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מלבן 13">
            <a:extLst>
              <a:ext uri="{FF2B5EF4-FFF2-40B4-BE49-F238E27FC236}">
                <a16:creationId xmlns:a16="http://schemas.microsoft.com/office/drawing/2014/main" id="{82A493A0-22F0-4AC8-8A0A-28502B9BF448}"/>
              </a:ext>
            </a:extLst>
          </p:cNvPr>
          <p:cNvSpPr/>
          <p:nvPr/>
        </p:nvSpPr>
        <p:spPr>
          <a:xfrm>
            <a:off x="3916679" y="2293035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מלבן 14">
            <a:extLst>
              <a:ext uri="{FF2B5EF4-FFF2-40B4-BE49-F238E27FC236}">
                <a16:creationId xmlns:a16="http://schemas.microsoft.com/office/drawing/2014/main" id="{627B64AC-762A-4906-95FC-721C246F4E07}"/>
              </a:ext>
            </a:extLst>
          </p:cNvPr>
          <p:cNvSpPr/>
          <p:nvPr/>
        </p:nvSpPr>
        <p:spPr>
          <a:xfrm>
            <a:off x="6780627" y="3423260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מלבן 15">
            <a:extLst>
              <a:ext uri="{FF2B5EF4-FFF2-40B4-BE49-F238E27FC236}">
                <a16:creationId xmlns:a16="http://schemas.microsoft.com/office/drawing/2014/main" id="{0C2D9306-8D97-413C-9E6E-DC577EF7D7CF}"/>
              </a:ext>
            </a:extLst>
          </p:cNvPr>
          <p:cNvSpPr/>
          <p:nvPr/>
        </p:nvSpPr>
        <p:spPr>
          <a:xfrm>
            <a:off x="5350997" y="3423260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מלבן 16">
            <a:extLst>
              <a:ext uri="{FF2B5EF4-FFF2-40B4-BE49-F238E27FC236}">
                <a16:creationId xmlns:a16="http://schemas.microsoft.com/office/drawing/2014/main" id="{37391315-87F9-4A1D-AB6E-545E219511F8}"/>
              </a:ext>
            </a:extLst>
          </p:cNvPr>
          <p:cNvSpPr/>
          <p:nvPr/>
        </p:nvSpPr>
        <p:spPr>
          <a:xfrm>
            <a:off x="3921368" y="3409193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מלבן 17">
            <a:extLst>
              <a:ext uri="{FF2B5EF4-FFF2-40B4-BE49-F238E27FC236}">
                <a16:creationId xmlns:a16="http://schemas.microsoft.com/office/drawing/2014/main" id="{A7F41BD3-9F4C-4013-A58C-6B38B4981169}"/>
              </a:ext>
            </a:extLst>
          </p:cNvPr>
          <p:cNvSpPr/>
          <p:nvPr/>
        </p:nvSpPr>
        <p:spPr>
          <a:xfrm>
            <a:off x="6775938" y="4421725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מלבן 18">
            <a:extLst>
              <a:ext uri="{FF2B5EF4-FFF2-40B4-BE49-F238E27FC236}">
                <a16:creationId xmlns:a16="http://schemas.microsoft.com/office/drawing/2014/main" id="{A2E15A57-5F38-47B3-AF32-E2767153BBAA}"/>
              </a:ext>
            </a:extLst>
          </p:cNvPr>
          <p:cNvSpPr/>
          <p:nvPr/>
        </p:nvSpPr>
        <p:spPr>
          <a:xfrm>
            <a:off x="5346308" y="4421725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מלבן 19">
            <a:extLst>
              <a:ext uri="{FF2B5EF4-FFF2-40B4-BE49-F238E27FC236}">
                <a16:creationId xmlns:a16="http://schemas.microsoft.com/office/drawing/2014/main" id="{7DF473F7-62A2-4517-B222-6572183A066F}"/>
              </a:ext>
            </a:extLst>
          </p:cNvPr>
          <p:cNvSpPr/>
          <p:nvPr/>
        </p:nvSpPr>
        <p:spPr>
          <a:xfrm>
            <a:off x="3916679" y="4407658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מלבן 20">
            <a:extLst>
              <a:ext uri="{FF2B5EF4-FFF2-40B4-BE49-F238E27FC236}">
                <a16:creationId xmlns:a16="http://schemas.microsoft.com/office/drawing/2014/main" id="{7B5B7B1D-845F-497C-8659-DB8E5C5C31F3}"/>
              </a:ext>
            </a:extLst>
          </p:cNvPr>
          <p:cNvSpPr/>
          <p:nvPr/>
        </p:nvSpPr>
        <p:spPr>
          <a:xfrm>
            <a:off x="6775938" y="5428175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מלבן 21">
            <a:extLst>
              <a:ext uri="{FF2B5EF4-FFF2-40B4-BE49-F238E27FC236}">
                <a16:creationId xmlns:a16="http://schemas.microsoft.com/office/drawing/2014/main" id="{237891B4-113D-49D6-97D4-E5EAB00B31D1}"/>
              </a:ext>
            </a:extLst>
          </p:cNvPr>
          <p:cNvSpPr/>
          <p:nvPr/>
        </p:nvSpPr>
        <p:spPr>
          <a:xfrm>
            <a:off x="5346308" y="5428175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מלבן 22">
            <a:extLst>
              <a:ext uri="{FF2B5EF4-FFF2-40B4-BE49-F238E27FC236}">
                <a16:creationId xmlns:a16="http://schemas.microsoft.com/office/drawing/2014/main" id="{268B735C-B581-4647-8072-F4E5F26FA57A}"/>
              </a:ext>
            </a:extLst>
          </p:cNvPr>
          <p:cNvSpPr/>
          <p:nvPr/>
        </p:nvSpPr>
        <p:spPr>
          <a:xfrm>
            <a:off x="3916679" y="5414108"/>
            <a:ext cx="1026942" cy="450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86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AFF32E8-DBF4-4281-A264-AF293CA56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>
                <a:solidFill>
                  <a:schemeClr val="accent6"/>
                </a:solidFill>
              </a:rPr>
              <a:t>حالة</a:t>
            </a:r>
            <a:r>
              <a:rPr lang="ar-SA" b="1" dirty="0">
                <a:solidFill>
                  <a:srgbClr val="FF0000"/>
                </a:solidFill>
              </a:rPr>
              <a:t> شاذة </a:t>
            </a:r>
            <a:r>
              <a:rPr lang="ar-SA" b="1" dirty="0">
                <a:solidFill>
                  <a:schemeClr val="accent6"/>
                </a:solidFill>
              </a:rPr>
              <a:t>في العدد التالي: </a:t>
            </a:r>
            <a:br>
              <a:rPr lang="ar-SA" b="1" dirty="0">
                <a:solidFill>
                  <a:schemeClr val="accent6"/>
                </a:solidFill>
              </a:rPr>
            </a:br>
            <a:r>
              <a:rPr lang="ar-SA" b="1" dirty="0">
                <a:solidFill>
                  <a:srgbClr val="FF0000"/>
                </a:solidFill>
              </a:rPr>
              <a:t>الاحاد 9</a:t>
            </a:r>
            <a:r>
              <a:rPr lang="ar-SA" b="1" dirty="0">
                <a:solidFill>
                  <a:schemeClr val="accent6"/>
                </a:solidFill>
              </a:rPr>
              <a:t>. 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B4617F8F-AAE1-4B38-BC47-82AC8EA5D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/>
              <a:t>القاعدة:   عندما تكون الاحاد 9  نبدلها ب 1 ثم نضيف 1 على العشرات.</a:t>
            </a:r>
          </a:p>
          <a:p>
            <a:endParaRPr lang="ar-SA" dirty="0"/>
          </a:p>
          <a:p>
            <a:pPr marL="0" indent="0">
              <a:buNone/>
            </a:pPr>
            <a:r>
              <a:rPr lang="ar-SA" dirty="0"/>
              <a:t>مثال:                    التالي              العدد</a:t>
            </a:r>
          </a:p>
          <a:p>
            <a:pPr marL="0" indent="0">
              <a:buNone/>
            </a:pPr>
            <a:r>
              <a:rPr lang="ar-SA" dirty="0"/>
              <a:t>                           30               29 </a:t>
            </a:r>
          </a:p>
          <a:p>
            <a:pPr marL="0" indent="0">
              <a:buNone/>
            </a:pPr>
            <a:r>
              <a:rPr lang="ar-SA" dirty="0"/>
              <a:t>                           40               39</a:t>
            </a:r>
          </a:p>
          <a:p>
            <a:pPr marL="0" indent="0">
              <a:buNone/>
            </a:pPr>
            <a:r>
              <a:rPr lang="ar-SA" dirty="0"/>
              <a:t>                           50               49 </a:t>
            </a:r>
          </a:p>
          <a:p>
            <a:pPr marL="0" indent="0">
              <a:buNone/>
            </a:pPr>
            <a:r>
              <a:rPr lang="ar-SA" dirty="0"/>
              <a:t>                           60               59</a:t>
            </a:r>
          </a:p>
          <a:p>
            <a:pPr marL="0" indent="0">
              <a:buNone/>
            </a:pPr>
            <a:r>
              <a:rPr lang="ar-SA" dirty="0"/>
              <a:t>                          ___              69</a:t>
            </a:r>
          </a:p>
          <a:p>
            <a:pPr marL="0" indent="0">
              <a:buNone/>
            </a:pPr>
            <a:r>
              <a:rPr lang="ar-SA" dirty="0"/>
              <a:t>                          ___              79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651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2A21105-326E-4898-A871-6AFDA2194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حالة</a:t>
            </a:r>
            <a:r>
              <a:rPr lang="ar-SA" b="1" dirty="0">
                <a:solidFill>
                  <a:srgbClr val="FF0000"/>
                </a:solidFill>
              </a:rPr>
              <a:t> شاذة </a:t>
            </a:r>
            <a:r>
              <a:rPr lang="ar-SA" b="1" dirty="0">
                <a:solidFill>
                  <a:schemeClr val="accent6"/>
                </a:solidFill>
              </a:rPr>
              <a:t>في العدد السابق: </a:t>
            </a:r>
            <a:br>
              <a:rPr lang="ar-SA" b="1" dirty="0"/>
            </a:br>
            <a:r>
              <a:rPr lang="ar-SA" b="1" dirty="0">
                <a:solidFill>
                  <a:srgbClr val="FF0000"/>
                </a:solidFill>
              </a:rPr>
              <a:t>الاحاد 0</a:t>
            </a:r>
            <a:r>
              <a:rPr lang="ar-SA" dirty="0"/>
              <a:t>. </a:t>
            </a:r>
            <a:endParaRPr lang="en-US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EBDF5DE-3E1A-4560-85FA-764D23E59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/>
              <a:t>القاعدة:   عندما تكون الاحاد 0  نبدلها ب 9 ثم ننقص 1 من العشرات.</a:t>
            </a:r>
          </a:p>
          <a:p>
            <a:endParaRPr lang="ar-SA" dirty="0"/>
          </a:p>
          <a:p>
            <a:pPr marL="0" indent="0">
              <a:buNone/>
            </a:pPr>
            <a:r>
              <a:rPr lang="ar-SA" dirty="0"/>
              <a:t>مثال:                    العدد              السابق</a:t>
            </a:r>
          </a:p>
          <a:p>
            <a:pPr marL="0" indent="0">
              <a:buNone/>
            </a:pPr>
            <a:r>
              <a:rPr lang="ar-SA" dirty="0"/>
              <a:t>                           90               89 </a:t>
            </a:r>
          </a:p>
          <a:p>
            <a:pPr marL="0" indent="0">
              <a:buNone/>
            </a:pPr>
            <a:r>
              <a:rPr lang="ar-SA" dirty="0"/>
              <a:t>                           80               79</a:t>
            </a:r>
          </a:p>
          <a:p>
            <a:pPr marL="0" indent="0">
              <a:buNone/>
            </a:pPr>
            <a:r>
              <a:rPr lang="ar-SA" dirty="0"/>
              <a:t>                           70               89 </a:t>
            </a:r>
          </a:p>
          <a:p>
            <a:pPr marL="0" indent="0">
              <a:buNone/>
            </a:pPr>
            <a:r>
              <a:rPr lang="ar-SA" dirty="0"/>
              <a:t>                           60               59</a:t>
            </a:r>
          </a:p>
          <a:p>
            <a:pPr marL="0" indent="0">
              <a:buNone/>
            </a:pPr>
            <a:r>
              <a:rPr lang="ar-SA" dirty="0"/>
              <a:t>                           50               ___</a:t>
            </a:r>
          </a:p>
          <a:p>
            <a:pPr marL="0" indent="0">
              <a:buNone/>
            </a:pPr>
            <a:r>
              <a:rPr lang="ar-SA" dirty="0"/>
              <a:t>                            40              ___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71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06A47B4-EFFE-49F9-8EBB-C915813A3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نُجمل ونلخص: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EC77CB1-B47B-45E0-8C95-5891DF58B5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err="1"/>
              <a:t>لايجاد</a:t>
            </a:r>
            <a:r>
              <a:rPr lang="ar-SA" dirty="0"/>
              <a:t> العدد التالي : نضيف 1 الى الاحاد. </a:t>
            </a:r>
            <a:r>
              <a:rPr lang="ar-SA" b="1" dirty="0">
                <a:solidFill>
                  <a:srgbClr val="FF0000"/>
                </a:solidFill>
              </a:rPr>
              <a:t>مثال:</a:t>
            </a:r>
            <a:r>
              <a:rPr lang="ar-SA" dirty="0"/>
              <a:t>   </a:t>
            </a:r>
            <a:r>
              <a:rPr lang="ar-SA" b="1" dirty="0">
                <a:solidFill>
                  <a:srgbClr val="FF0000"/>
                </a:solidFill>
              </a:rPr>
              <a:t>54</a:t>
            </a:r>
            <a:r>
              <a:rPr lang="ar-SA" b="1" dirty="0"/>
              <a:t> </a:t>
            </a:r>
            <a:r>
              <a:rPr lang="ar-SA" dirty="0"/>
              <a:t>    53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dirty="0" err="1"/>
              <a:t>لايحاد</a:t>
            </a:r>
            <a:r>
              <a:rPr lang="ar-SA" dirty="0"/>
              <a:t> العدد السابق : ننقص 1 من الاحاد.  </a:t>
            </a:r>
            <a:r>
              <a:rPr lang="ar-SA" b="1" dirty="0">
                <a:solidFill>
                  <a:srgbClr val="FF0000"/>
                </a:solidFill>
              </a:rPr>
              <a:t>مثال:  </a:t>
            </a:r>
            <a:r>
              <a:rPr lang="ar-SA" dirty="0"/>
              <a:t>37     </a:t>
            </a:r>
            <a:r>
              <a:rPr lang="ar-SA" b="1" dirty="0">
                <a:solidFill>
                  <a:srgbClr val="FF0000"/>
                </a:solidFill>
              </a:rPr>
              <a:t>36</a:t>
            </a:r>
          </a:p>
          <a:p>
            <a:pPr marL="0" indent="0">
              <a:buNone/>
            </a:pPr>
            <a:endParaRPr lang="ar-SA" b="1" dirty="0">
              <a:solidFill>
                <a:srgbClr val="FF0000"/>
              </a:solidFill>
            </a:endParaRPr>
          </a:p>
          <a:p>
            <a:r>
              <a:rPr lang="ar-SA" dirty="0"/>
              <a:t>في العدد التالي حالة شاذة: الاحاد 9 : نكتب الاحاد 0 ونضيف 1 الى العشرات. </a:t>
            </a:r>
          </a:p>
          <a:p>
            <a:pPr marL="0" indent="0">
              <a:buNone/>
            </a:pPr>
            <a:r>
              <a:rPr lang="ar-SA" dirty="0"/>
              <a:t>    </a:t>
            </a:r>
            <a:r>
              <a:rPr lang="ar-SA" b="1" dirty="0">
                <a:solidFill>
                  <a:srgbClr val="FF0000"/>
                </a:solidFill>
              </a:rPr>
              <a:t>مثال:    70</a:t>
            </a:r>
            <a:r>
              <a:rPr lang="ar-SA" dirty="0"/>
              <a:t>     69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dirty="0"/>
              <a:t>في العدد السابق حالة شاذة: الاحاد 0: نكتب الاحاد 9 وننقص 1 من العشرات.</a:t>
            </a:r>
          </a:p>
          <a:p>
            <a:pPr marL="0" indent="0">
              <a:buNone/>
            </a:pPr>
            <a:r>
              <a:rPr lang="ar-SA" dirty="0"/>
              <a:t>   </a:t>
            </a:r>
            <a:r>
              <a:rPr lang="ar-SA" b="1" dirty="0">
                <a:solidFill>
                  <a:srgbClr val="FF0000"/>
                </a:solidFill>
              </a:rPr>
              <a:t>مثال:    </a:t>
            </a:r>
            <a:r>
              <a:rPr lang="ar-SA" dirty="0"/>
              <a:t>50    </a:t>
            </a:r>
            <a:r>
              <a:rPr lang="ar-SA" b="1" dirty="0">
                <a:solidFill>
                  <a:srgbClr val="FF0000"/>
                </a:solidFill>
              </a:rPr>
              <a:t>49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71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2559441-03E5-4368-AF84-952CFD20F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مهمة اليوم: الخميس 30/4/2020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8656D641-6612-4C13-8A92-2F105E1D4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راجع العارضة مرة أخرى مع الوالدين.</a:t>
            </a:r>
          </a:p>
          <a:p>
            <a:r>
              <a:rPr lang="ar-SA" dirty="0"/>
              <a:t>اقرأ الاعداد حتى 100 مع الوالدين.</a:t>
            </a:r>
          </a:p>
          <a:p>
            <a:r>
              <a:rPr lang="ar-SA" dirty="0"/>
              <a:t>اقرأ العشرات الكاملة فقط.</a:t>
            </a:r>
          </a:p>
          <a:p>
            <a:r>
              <a:rPr lang="ar-SA" dirty="0"/>
              <a:t>انسخ شريحة رقم 14 في دفترك.</a:t>
            </a:r>
          </a:p>
          <a:p>
            <a:r>
              <a:rPr lang="ar-SA" dirty="0"/>
              <a:t>حل صفحات 153 حتى  في كتاب الحساب 156.</a:t>
            </a:r>
          </a:p>
          <a:p>
            <a:r>
              <a:rPr lang="ar-SA" dirty="0"/>
              <a:t>مهمة محوسبة في موقع يا مدارس ( الاعداد حتى 100) حتى يوم السبت 2/5/2020.</a:t>
            </a:r>
          </a:p>
          <a:p>
            <a:pPr marL="0" indent="0">
              <a:buNone/>
            </a:pPr>
            <a:r>
              <a:rPr lang="ar-SA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691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98332CC-2443-428D-8F55-02B6325E9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4843" y="2103437"/>
            <a:ext cx="10515600" cy="1325563"/>
          </a:xfrm>
        </p:spPr>
        <p:txBody>
          <a:bodyPr/>
          <a:lstStyle/>
          <a:p>
            <a:pPr algn="ctr"/>
            <a:r>
              <a:rPr lang="ar-SA" b="1" dirty="0">
                <a:solidFill>
                  <a:srgbClr val="00B050"/>
                </a:solidFill>
              </a:rPr>
              <a:t>لوحة المئة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5672715B-41D6-4545-B3DF-8F826D552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13" y="748146"/>
            <a:ext cx="5983922" cy="574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102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9B690AF-D113-44C8-B85D-4C0A740CD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نناقش معا: 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A6F6C07-C9E7-4714-8BA8-034E19FFE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Y" dirty="0"/>
              <a:t>كم عدد ورقم في الجدول؟ ___</a:t>
            </a:r>
            <a:endParaRPr lang="en-US" dirty="0"/>
          </a:p>
          <a:p>
            <a:r>
              <a:rPr lang="ar-SY" dirty="0"/>
              <a:t>أكبر رقم في الجدول: _____.</a:t>
            </a:r>
            <a:endParaRPr lang="en-US" dirty="0"/>
          </a:p>
          <a:p>
            <a:r>
              <a:rPr lang="ar-SY" dirty="0"/>
              <a:t>اصغر رقم في الجدول: ____.  </a:t>
            </a:r>
            <a:endParaRPr lang="en-US" dirty="0"/>
          </a:p>
          <a:p>
            <a:r>
              <a:rPr lang="ar-SY" dirty="0"/>
              <a:t>اكبر عدد في الجدول: _____</a:t>
            </a:r>
            <a:endParaRPr lang="en-US" dirty="0"/>
          </a:p>
          <a:p>
            <a:r>
              <a:rPr lang="ar-SY" dirty="0"/>
              <a:t>اصغر عدد في الجدول: ___</a:t>
            </a:r>
            <a:endParaRPr lang="en-US" dirty="0"/>
          </a:p>
          <a:p>
            <a:r>
              <a:rPr lang="ar-SY" dirty="0"/>
              <a:t> </a:t>
            </a:r>
            <a:endParaRPr lang="en-US" dirty="0"/>
          </a:p>
          <a:p>
            <a:r>
              <a:rPr lang="ar-SY" b="1" dirty="0">
                <a:solidFill>
                  <a:srgbClr val="FF0000"/>
                </a:solidFill>
              </a:rPr>
              <a:t>تذكر صغيري: العدد مبني من رقمين او اكثر</a:t>
            </a:r>
            <a:r>
              <a:rPr lang="ar-SA" b="1" dirty="0">
                <a:solidFill>
                  <a:srgbClr val="FF0000"/>
                </a:solidFill>
              </a:rPr>
              <a:t>. </a:t>
            </a:r>
          </a:p>
          <a:p>
            <a:endParaRPr lang="ar-SA" b="1" dirty="0">
              <a:solidFill>
                <a:srgbClr val="FF0000"/>
              </a:solidFill>
            </a:endParaRPr>
          </a:p>
          <a:p>
            <a:r>
              <a:rPr lang="ar-SY" dirty="0"/>
              <a:t>اقرأ الاعداد الزوجية فقط.</a:t>
            </a:r>
            <a:endParaRPr lang="en-US" dirty="0"/>
          </a:p>
          <a:p>
            <a:r>
              <a:rPr lang="ar-SY" dirty="0"/>
              <a:t>اقرأ الاعداد الفردية فقد.</a:t>
            </a:r>
            <a:endParaRPr lang="en-US" dirty="0"/>
          </a:p>
          <a:p>
            <a:r>
              <a:rPr lang="ar-SY" dirty="0"/>
              <a:t> </a:t>
            </a:r>
            <a:endParaRPr lang="en-US" dirty="0"/>
          </a:p>
          <a:p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533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EA306E6-2FB0-4F26-94D3-45F95B5CA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العامود العاشر: (عامود العشرات الكاملة).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7BDEEED-06EC-446C-BD29-CE8564D89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5458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cs typeface="+mj-cs"/>
            </a:endParaRPr>
          </a:p>
          <a:p>
            <a:r>
              <a:rPr lang="ar-SY" sz="2400" dirty="0">
                <a:cs typeface="+mj-cs"/>
              </a:rPr>
              <a:t>10  عشرة</a:t>
            </a:r>
            <a:endParaRPr lang="en-US" sz="2400" dirty="0">
              <a:cs typeface="+mj-cs"/>
            </a:endParaRPr>
          </a:p>
          <a:p>
            <a:r>
              <a:rPr lang="ar-SY" sz="2400" dirty="0"/>
              <a:t>20 عشرون</a:t>
            </a:r>
            <a:endParaRPr lang="en-US" sz="2400" dirty="0"/>
          </a:p>
          <a:p>
            <a:r>
              <a:rPr lang="ar-SY" sz="2400" dirty="0"/>
              <a:t>30 ثلاثون</a:t>
            </a:r>
            <a:endParaRPr lang="en-US" sz="2400" dirty="0"/>
          </a:p>
          <a:p>
            <a:r>
              <a:rPr lang="ar-SY" sz="2400" dirty="0"/>
              <a:t>40 أربعون.</a:t>
            </a:r>
            <a:endParaRPr lang="en-US" sz="2400" dirty="0"/>
          </a:p>
          <a:p>
            <a:r>
              <a:rPr lang="ar-SY" sz="2400" dirty="0"/>
              <a:t>50 خمسون.</a:t>
            </a:r>
            <a:endParaRPr lang="en-US" sz="2400" dirty="0"/>
          </a:p>
          <a:p>
            <a:r>
              <a:rPr lang="ar-SY" sz="2400" dirty="0"/>
              <a:t>60 ستون.</a:t>
            </a:r>
            <a:endParaRPr lang="en-US" sz="2400" dirty="0"/>
          </a:p>
          <a:p>
            <a:r>
              <a:rPr lang="ar-SY" sz="2400" dirty="0"/>
              <a:t>70 سبعون.</a:t>
            </a:r>
            <a:endParaRPr lang="en-US" sz="2400" dirty="0"/>
          </a:p>
          <a:p>
            <a:r>
              <a:rPr lang="ar-SY" sz="2400" dirty="0"/>
              <a:t>80 ثمانون.</a:t>
            </a:r>
            <a:endParaRPr lang="en-US" sz="2400" dirty="0"/>
          </a:p>
          <a:p>
            <a:r>
              <a:rPr lang="ar-SY" sz="2400" dirty="0"/>
              <a:t>90 تسعون.</a:t>
            </a:r>
            <a:endParaRPr lang="en-US" sz="2400" dirty="0"/>
          </a:p>
          <a:p>
            <a:r>
              <a:rPr lang="ar-SY" sz="2400" dirty="0"/>
              <a:t>100 مئة.</a:t>
            </a:r>
            <a:endParaRPr lang="en-US" sz="2400" dirty="0"/>
          </a:p>
          <a:p>
            <a:pPr marL="0" indent="0">
              <a:buNone/>
            </a:pPr>
            <a:r>
              <a:rPr lang="ar-SA" sz="2400" dirty="0"/>
              <a:t>                        منزلة الاحاد في</a:t>
            </a:r>
            <a:r>
              <a:rPr lang="ar-SY" sz="2400" dirty="0"/>
              <a:t>  العشرات الكاملة</a:t>
            </a:r>
            <a:r>
              <a:rPr lang="ar-SA" sz="2400" dirty="0"/>
              <a:t> تساوي ( صفر).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08162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FCD38F4-1636-4321-9000-6235E8CFE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كيف نقرأ الاعداد حتى 100؟ 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48EEDEC-BEDA-44EE-9396-562B5F3D3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القاعدة: نبدأ من منزلة الاحاد ثم ننتقل للعشرات.</a:t>
            </a:r>
          </a:p>
          <a:p>
            <a:pPr marL="0" indent="0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dirty="0"/>
              <a:t>احاد      عشرات  </a:t>
            </a:r>
          </a:p>
          <a:p>
            <a:pPr marL="0" indent="0">
              <a:buNone/>
            </a:pPr>
            <a:r>
              <a:rPr lang="ar-SA" dirty="0"/>
              <a:t>مثال:                                  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5 آحاد + 7 عشرات </a:t>
            </a:r>
          </a:p>
          <a:p>
            <a:pPr marL="0" indent="0">
              <a:buNone/>
            </a:pPr>
            <a:r>
              <a:rPr lang="ar-SA" dirty="0"/>
              <a:t>                                =       5     +   70</a:t>
            </a:r>
          </a:p>
          <a:p>
            <a:pPr marL="0" indent="0">
              <a:buNone/>
            </a:pPr>
            <a:r>
              <a:rPr lang="ar-SA" dirty="0"/>
              <a:t>    نقرأ  :   خمسة وسبعون.</a:t>
            </a:r>
            <a:endParaRPr lang="en-US" dirty="0"/>
          </a:p>
          <a:p>
            <a:endParaRPr lang="en-US" dirty="0"/>
          </a:p>
        </p:txBody>
      </p:sp>
      <p:grpSp>
        <p:nvGrpSpPr>
          <p:cNvPr id="11" name="קבוצה 10">
            <a:extLst>
              <a:ext uri="{FF2B5EF4-FFF2-40B4-BE49-F238E27FC236}">
                <a16:creationId xmlns:a16="http://schemas.microsoft.com/office/drawing/2014/main" id="{EB947F1D-8CB9-4817-8D68-6BB1C22CE804}"/>
              </a:ext>
            </a:extLst>
          </p:cNvPr>
          <p:cNvGrpSpPr/>
          <p:nvPr/>
        </p:nvGrpSpPr>
        <p:grpSpPr>
          <a:xfrm>
            <a:off x="4923691" y="2757268"/>
            <a:ext cx="2433711" cy="684000"/>
            <a:chOff x="4923691" y="2757268"/>
            <a:chExt cx="2433711" cy="684000"/>
          </a:xfrm>
        </p:grpSpPr>
        <p:sp>
          <p:nvSpPr>
            <p:cNvPr id="4" name="מלבן 3">
              <a:extLst>
                <a:ext uri="{FF2B5EF4-FFF2-40B4-BE49-F238E27FC236}">
                  <a16:creationId xmlns:a16="http://schemas.microsoft.com/office/drawing/2014/main" id="{C7B50FA6-4C66-4736-AFC0-9896BB9C889C}"/>
                </a:ext>
              </a:extLst>
            </p:cNvPr>
            <p:cNvSpPr/>
            <p:nvPr/>
          </p:nvSpPr>
          <p:spPr>
            <a:xfrm>
              <a:off x="4923691" y="2757268"/>
              <a:ext cx="2433711" cy="671732"/>
            </a:xfrm>
            <a:prstGeom prst="rect">
              <a:avLst/>
            </a:prstGeom>
            <a:noFill/>
            <a:ln w="53975">
              <a:solidFill>
                <a:schemeClr val="tx1">
                  <a:alpha val="5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מחבר ישר 5">
              <a:extLst>
                <a:ext uri="{FF2B5EF4-FFF2-40B4-BE49-F238E27FC236}">
                  <a16:creationId xmlns:a16="http://schemas.microsoft.com/office/drawing/2014/main" id="{1171759F-575A-4CA0-B5C5-9B0CC9799CF4}"/>
                </a:ext>
              </a:extLst>
            </p:cNvPr>
            <p:cNvCxnSpPr>
              <a:cxnSpLocks/>
              <a:stCxn id="4" idx="2"/>
              <a:endCxn id="4" idx="0"/>
            </p:cNvCxnSpPr>
            <p:nvPr/>
          </p:nvCxnSpPr>
          <p:spPr>
            <a:xfrm flipV="1">
              <a:off x="6140547" y="2757268"/>
              <a:ext cx="0" cy="684000"/>
            </a:xfrm>
            <a:prstGeom prst="line">
              <a:avLst/>
            </a:prstGeom>
            <a:ln w="44450">
              <a:solidFill>
                <a:schemeClr val="tx1"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חץ: מעוקל שמאלה 9">
            <a:extLst>
              <a:ext uri="{FF2B5EF4-FFF2-40B4-BE49-F238E27FC236}">
                <a16:creationId xmlns:a16="http://schemas.microsoft.com/office/drawing/2014/main" id="{D9EF35BD-434C-4BC5-9F47-2C3339CDD0CE}"/>
              </a:ext>
            </a:extLst>
          </p:cNvPr>
          <p:cNvSpPr/>
          <p:nvPr/>
        </p:nvSpPr>
        <p:spPr>
          <a:xfrm rot="5400000">
            <a:off x="5792591" y="3140798"/>
            <a:ext cx="695912" cy="149383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838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FA66F73-A22F-40FC-84D9-B4D06FB79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كيف نكتب الاعداد حتى 100؟ 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1E87EC7-C8B7-49C0-B6C1-BBA2B1BF8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388" y="1798455"/>
            <a:ext cx="10515600" cy="4351338"/>
          </a:xfrm>
        </p:spPr>
        <p:txBody>
          <a:bodyPr/>
          <a:lstStyle/>
          <a:p>
            <a:r>
              <a:rPr lang="ar-SA" dirty="0"/>
              <a:t>القاعدة: نبدأ من منزلة الاحاد ثم ننتقل للعشرات.</a:t>
            </a:r>
          </a:p>
          <a:p>
            <a:pPr marL="0" indent="0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dirty="0"/>
              <a:t>احاد      عشرات  </a:t>
            </a:r>
          </a:p>
          <a:p>
            <a:pPr marL="0" indent="0">
              <a:buNone/>
            </a:pPr>
            <a:r>
              <a:rPr lang="ar-SA" dirty="0"/>
              <a:t>مثال:    واحد وثلاثون                              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1آحاد + 3 عشرات </a:t>
            </a:r>
          </a:p>
          <a:p>
            <a:pPr marL="0" indent="0">
              <a:buNone/>
            </a:pPr>
            <a:r>
              <a:rPr lang="ar-SA" dirty="0"/>
              <a:t>                                =       1    +   30   وتكتب   </a:t>
            </a:r>
            <a:r>
              <a:rPr lang="ar-SA" dirty="0">
                <a:solidFill>
                  <a:srgbClr val="FF0000"/>
                </a:solidFill>
              </a:rPr>
              <a:t>31</a:t>
            </a:r>
          </a:p>
          <a:p>
            <a:pPr marL="0" indent="0">
              <a:buNone/>
            </a:pPr>
            <a:r>
              <a:rPr lang="ar-SA" dirty="0"/>
              <a:t>     </a:t>
            </a:r>
            <a:endParaRPr lang="en-US" dirty="0"/>
          </a:p>
          <a:p>
            <a:endParaRPr lang="en-US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E29F216F-13DC-4146-89F9-54F5E1976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496" y="2697417"/>
            <a:ext cx="2487384" cy="731583"/>
          </a:xfrm>
          <a:prstGeom prst="rect">
            <a:avLst/>
          </a:prstGeom>
        </p:spPr>
      </p:pic>
      <p:pic>
        <p:nvPicPr>
          <p:cNvPr id="9" name="תמונה 8">
            <a:extLst>
              <a:ext uri="{FF2B5EF4-FFF2-40B4-BE49-F238E27FC236}">
                <a16:creationId xmlns:a16="http://schemas.microsoft.com/office/drawing/2014/main" id="{AFB9EBDC-8579-44D5-90EA-47F84046C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315" y="3486272"/>
            <a:ext cx="1499746" cy="71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468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7217B72-66D2-4C41-BC41-F5D79CEB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العدد التالي: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BCBDFEB9-1463-456F-A112-7034324F73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SA" dirty="0"/>
          </a:p>
          <a:p>
            <a:r>
              <a:rPr lang="ar-SA" dirty="0"/>
              <a:t>القاعدة:  </a:t>
            </a:r>
          </a:p>
          <a:p>
            <a:pPr marL="0" indent="0" algn="ctr">
              <a:buNone/>
            </a:pPr>
            <a:r>
              <a:rPr lang="ar-SA" dirty="0"/>
              <a:t>        نضيف 1 الى منزلة الاحاد. ( خطوة الى الامام).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                   احاد    عشرات                         </a:t>
            </a:r>
          </a:p>
          <a:p>
            <a:pPr marL="0" indent="0">
              <a:buNone/>
            </a:pPr>
            <a:r>
              <a:rPr lang="ar-SA" dirty="0"/>
              <a:t>مثال:                        25            4           2  </a:t>
            </a:r>
          </a:p>
          <a:p>
            <a:pPr marL="0" indent="0">
              <a:buNone/>
            </a:pPr>
            <a:r>
              <a:rPr lang="ar-SA" dirty="0"/>
              <a:t>                          </a:t>
            </a:r>
          </a:p>
          <a:p>
            <a:pPr marL="0" indent="0">
              <a:buNone/>
            </a:pPr>
            <a:r>
              <a:rPr lang="ar-SA" dirty="0"/>
              <a:t>                              69               8      6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861626F1-FD2A-44DC-B50D-AF474202C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8063" y="5303520"/>
            <a:ext cx="1990791" cy="590406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A5B2AB33-BBC9-40B0-B201-39067C336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8063" y="4350443"/>
            <a:ext cx="1990791" cy="59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46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7C49018-0600-4CCB-BA5A-C900804D9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نحل معا: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AEBF593-4DB6-4F07-9F4F-D4B5EEA42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4509"/>
            <a:ext cx="10515600" cy="50824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dirty="0"/>
              <a:t>                                            </a:t>
            </a:r>
            <a:r>
              <a:rPr lang="ar-SA" sz="3500" b="1" dirty="0">
                <a:solidFill>
                  <a:srgbClr val="FF0000"/>
                </a:solidFill>
              </a:rPr>
              <a:t>التالي         العدد </a:t>
            </a:r>
          </a:p>
          <a:p>
            <a:pPr marL="0" indent="0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dirty="0"/>
              <a:t>____            14</a:t>
            </a:r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dirty="0"/>
              <a:t>____          28</a:t>
            </a:r>
          </a:p>
          <a:p>
            <a:pPr marL="0" indent="0" algn="ctr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                   ____          32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                   ____          88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                  ____          47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377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B4CFA7B-6FC1-42A1-AD61-853FE7891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6"/>
                </a:solidFill>
              </a:rPr>
              <a:t>العدد السابق:</a:t>
            </a:r>
            <a:endParaRPr lang="en-US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A05E56F-83D7-4ECF-8F41-9E62884DF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/>
              <a:t>القاعدة:        ننقص 1 من منزلة الاحاد. ( خطوة الى الخلف).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        احاد    عشرات</a:t>
            </a:r>
          </a:p>
          <a:p>
            <a:pPr marL="0" indent="0">
              <a:buNone/>
            </a:pPr>
            <a:r>
              <a:rPr lang="ar-SA" dirty="0"/>
              <a:t>مثال:                            4           2               23 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         1        8                80</a:t>
            </a:r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244A2F80-3194-447D-88EF-3675D9A04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273995"/>
            <a:ext cx="1993565" cy="591363"/>
          </a:xfrm>
          <a:prstGeom prst="rect">
            <a:avLst/>
          </a:prstGeom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0A8D7188-8BAE-4D1E-9C3D-A3845197F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289120"/>
            <a:ext cx="1993565" cy="5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15586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533</Words>
  <Application>Microsoft Office PowerPoint</Application>
  <PresentationFormat>מסך רחב</PresentationFormat>
  <Paragraphs>135</Paragraphs>
  <Slides>15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ערכת נושא Office</vt:lpstr>
      <vt:lpstr>الاعداد حتى 100 الصف الأول </vt:lpstr>
      <vt:lpstr>لوحة المئة</vt:lpstr>
      <vt:lpstr>نناقش معا: </vt:lpstr>
      <vt:lpstr>العامود العاشر: (عامود العشرات الكاملة).</vt:lpstr>
      <vt:lpstr>كيف نقرأ الاعداد حتى 100؟ </vt:lpstr>
      <vt:lpstr>كيف نكتب الاعداد حتى 100؟ </vt:lpstr>
      <vt:lpstr>العدد التالي:</vt:lpstr>
      <vt:lpstr>نحل معا:</vt:lpstr>
      <vt:lpstr>العدد السابق:</vt:lpstr>
      <vt:lpstr>نحل معا:</vt:lpstr>
      <vt:lpstr>السابق والتالي:            +1                -1                                التالي            السابق</vt:lpstr>
      <vt:lpstr>حالة شاذة في العدد التالي:  الاحاد 9. </vt:lpstr>
      <vt:lpstr>حالة شاذة في العدد السابق:  الاحاد 0. </vt:lpstr>
      <vt:lpstr>نُجمل ونلخص:</vt:lpstr>
      <vt:lpstr>مهمة اليوم: الخميس 30/4/2020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الاعداد حتى 100</dc:title>
  <dc:creator>Win10</dc:creator>
  <cp:lastModifiedBy>Win10</cp:lastModifiedBy>
  <cp:revision>11</cp:revision>
  <dcterms:created xsi:type="dcterms:W3CDTF">2020-04-29T20:14:59Z</dcterms:created>
  <dcterms:modified xsi:type="dcterms:W3CDTF">2020-04-29T21:46:29Z</dcterms:modified>
</cp:coreProperties>
</file>